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BB3F4D-97F5-46DA-98C5-141B4AF844D9}" type="datetimeFigureOut">
              <a:rPr lang="nl-NL" smtClean="0"/>
              <a:t>21-8-2019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CB6CD2-7104-49F0-BDE0-C8CE4E5E542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lgamesworld.com/members/games/grammar/perfectpast/past%20progressive%20vs.%20past%20simple%20betting.html" TargetMode="External"/><Relationship Id="rId3" Type="http://schemas.openxmlformats.org/officeDocument/2006/relationships/hyperlink" Target="http://autoenglish.org/gr.pascon.i.htm" TargetMode="External"/><Relationship Id="rId7" Type="http://schemas.openxmlformats.org/officeDocument/2006/relationships/hyperlink" Target="http://www2.thiememeulenhoff.nl/msite-newinterface/file.asp?fileid=23554" TargetMode="External"/><Relationship Id="rId2" Type="http://schemas.openxmlformats.org/officeDocument/2006/relationships/hyperlink" Target="http://www.perfect-english-grammar.com/past-continuous-exercise-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2.thiememeulenhoff.nl/msite-newinterface/file.asp?fileid=23553" TargetMode="External"/><Relationship Id="rId5" Type="http://schemas.openxmlformats.org/officeDocument/2006/relationships/hyperlink" Target="http://eslkidsworld.com/Interactive%20games/Grammar%20Games/Past%20Continuous/past%20continuous%20quiz.html" TargetMode="External"/><Relationship Id="rId4" Type="http://schemas.openxmlformats.org/officeDocument/2006/relationships/hyperlink" Target="http://www.ego4u.com/en/cram-up/tests/past-progressive-3" TargetMode="External"/><Relationship Id="rId9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learnenglish.com/exercises/exercise-english-2/exercise-english-87374.ph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glishexercises.org/makeagame/viewgame.asp?id=2935" TargetMode="External"/><Relationship Id="rId4" Type="http://schemas.openxmlformats.org/officeDocument/2006/relationships/hyperlink" Target="http://www.englishpage.com/verbpage/verbs2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www.ego4u.com/en/cram-up/grammar/simple-past/exercises" TargetMode="External"/><Relationship Id="rId7" Type="http://schemas.openxmlformats.org/officeDocument/2006/relationships/hyperlink" Target="http://www2.thiememeulenhoff.nl/msite-newinterface/file.asp?fileid=23552" TargetMode="External"/><Relationship Id="rId2" Type="http://schemas.openxmlformats.org/officeDocument/2006/relationships/hyperlink" Target="http://www.ego4u.com/en/cram-up/grammar/simple-past/exercises?0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lgamesplus.com/irregular-past-simple-spelling-activity-online-for-esl/" TargetMode="External"/><Relationship Id="rId5" Type="http://schemas.openxmlformats.org/officeDocument/2006/relationships/hyperlink" Target="http://www.learnenglish.be/gr2_pasi_ex6.htm" TargetMode="External"/><Relationship Id="rId4" Type="http://schemas.openxmlformats.org/officeDocument/2006/relationships/hyperlink" Target="http://www.ego4u.com/en/cram-up/grammar/simple-past/exercises?0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7744" y="3203630"/>
            <a:ext cx="4750296" cy="94545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Past Simple </a:t>
            </a:r>
            <a:br>
              <a:rPr lang="nl-NL" dirty="0"/>
            </a:br>
            <a:r>
              <a:rPr lang="nl-NL" dirty="0"/>
              <a:t>&amp; </a:t>
            </a:r>
            <a:br>
              <a:rPr lang="nl-NL" dirty="0"/>
            </a:br>
            <a:r>
              <a:rPr lang="nl-NL" dirty="0"/>
              <a:t>Past </a:t>
            </a:r>
            <a:r>
              <a:rPr lang="nl-NL" dirty="0" err="1"/>
              <a:t>Continuous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1816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 txBox="1">
            <a:spLocks/>
          </p:cNvSpPr>
          <p:nvPr/>
        </p:nvSpPr>
        <p:spPr>
          <a:xfrm>
            <a:off x="457200" y="26977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dirty="0"/>
              <a:t>Past </a:t>
            </a:r>
            <a:r>
              <a:rPr lang="nl-NL" dirty="0" err="1"/>
              <a:t>Continuous</a:t>
            </a:r>
            <a:r>
              <a:rPr lang="nl-NL" dirty="0"/>
              <a:t>		    </a:t>
            </a:r>
            <a:r>
              <a:rPr lang="nl-NL" sz="4800" dirty="0">
                <a:solidFill>
                  <a:srgbClr val="0070C0"/>
                </a:solidFill>
              </a:rPr>
              <a:t>?</a:t>
            </a:r>
            <a:r>
              <a:rPr lang="nl-NL" dirty="0"/>
              <a:t> </a:t>
            </a:r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jdelijke aanduiding voor inhoud 1"/>
          <p:cNvSpPr txBox="1">
            <a:spLocks/>
          </p:cNvSpPr>
          <p:nvPr/>
        </p:nvSpPr>
        <p:spPr>
          <a:xfrm>
            <a:off x="457200" y="1412776"/>
            <a:ext cx="8229600" cy="468397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nl-NL" sz="2400" b="1" dirty="0"/>
          </a:p>
          <a:p>
            <a:r>
              <a:rPr lang="nl-NL" sz="2400" b="1" dirty="0" err="1"/>
              <a:t>Questions</a:t>
            </a:r>
            <a:r>
              <a:rPr lang="nl-NL" sz="2400" b="1" dirty="0"/>
              <a:t>:</a:t>
            </a:r>
          </a:p>
          <a:p>
            <a:endParaRPr lang="nl-NL" sz="2400" b="1" dirty="0"/>
          </a:p>
          <a:p>
            <a:pPr algn="ctr">
              <a:buNone/>
            </a:pPr>
            <a:r>
              <a:rPr lang="nl-NL" sz="2400" b="1" dirty="0">
                <a:solidFill>
                  <a:srgbClr val="00B050"/>
                </a:solidFill>
              </a:rPr>
              <a:t>was/</a:t>
            </a:r>
            <a:r>
              <a:rPr lang="nl-NL" sz="2400" b="1" dirty="0" err="1">
                <a:solidFill>
                  <a:srgbClr val="00B050"/>
                </a:solidFill>
              </a:rPr>
              <a:t>were</a:t>
            </a:r>
            <a:r>
              <a:rPr lang="nl-NL" sz="2400" b="1" dirty="0"/>
              <a:t> + subject + </a:t>
            </a:r>
            <a:r>
              <a:rPr lang="nl-NL" sz="2400" b="1" dirty="0" err="1"/>
              <a:t>verb-</a:t>
            </a:r>
            <a:r>
              <a:rPr lang="nl-NL" sz="2400" b="1" dirty="0" err="1">
                <a:solidFill>
                  <a:srgbClr val="0070C0"/>
                </a:solidFill>
              </a:rPr>
              <a:t>ing</a:t>
            </a:r>
            <a:endParaRPr lang="nl-NL" sz="2400" b="1" dirty="0">
              <a:solidFill>
                <a:srgbClr val="0070C0"/>
              </a:solidFill>
            </a:endParaRPr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r>
              <a:rPr lang="nl-NL" sz="2400" i="1" dirty="0" err="1"/>
              <a:t>Examples</a:t>
            </a:r>
            <a:r>
              <a:rPr lang="nl-NL" sz="2400" i="1" dirty="0"/>
              <a:t>:</a:t>
            </a:r>
          </a:p>
          <a:p>
            <a:pPr>
              <a:buNone/>
            </a:pPr>
            <a:r>
              <a:rPr lang="nl-NL" sz="2400" b="1" u="sng" dirty="0" err="1">
                <a:solidFill>
                  <a:srgbClr val="00B050"/>
                </a:solidFill>
              </a:rPr>
              <a:t>Were</a:t>
            </a:r>
            <a:r>
              <a:rPr lang="nl-NL" sz="2400" dirty="0"/>
              <a:t>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b="1" u="sng" dirty="0" err="1"/>
              <a:t>work</a:t>
            </a:r>
            <a:r>
              <a:rPr lang="nl-NL" sz="2400" b="1" u="sng" dirty="0" err="1">
                <a:solidFill>
                  <a:srgbClr val="0070C0"/>
                </a:solidFill>
              </a:rPr>
              <a:t>ing</a:t>
            </a:r>
            <a:r>
              <a:rPr lang="nl-NL" sz="2400" dirty="0"/>
              <a:t> hard?</a:t>
            </a:r>
          </a:p>
          <a:p>
            <a:pPr>
              <a:buNone/>
            </a:pPr>
            <a:r>
              <a:rPr lang="nl-NL" sz="2400" b="1" u="sng" dirty="0">
                <a:solidFill>
                  <a:srgbClr val="00B050"/>
                </a:solidFill>
              </a:rPr>
              <a:t>Was</a:t>
            </a:r>
            <a:r>
              <a:rPr lang="nl-NL" sz="2400" dirty="0"/>
              <a:t> he </a:t>
            </a:r>
            <a:r>
              <a:rPr lang="nl-NL" sz="2400" b="1" u="sng" dirty="0"/>
              <a:t>think</a:t>
            </a:r>
            <a:r>
              <a:rPr lang="nl-NL" sz="2400" b="1" u="sng" dirty="0">
                <a:solidFill>
                  <a:srgbClr val="0070C0"/>
                </a:solidFill>
              </a:rPr>
              <a:t>ing</a:t>
            </a:r>
            <a:r>
              <a:rPr lang="nl-NL" sz="2400" dirty="0"/>
              <a:t>?</a:t>
            </a:r>
          </a:p>
          <a:p>
            <a:pPr>
              <a:buNone/>
            </a:pPr>
            <a:r>
              <a:rPr lang="nl-NL" sz="2400" b="1" u="sng" dirty="0" err="1">
                <a:solidFill>
                  <a:srgbClr val="00B050"/>
                </a:solidFill>
              </a:rPr>
              <a:t>Were</a:t>
            </a:r>
            <a:r>
              <a:rPr lang="nl-NL" sz="2400" dirty="0"/>
              <a:t> </a:t>
            </a:r>
            <a:r>
              <a:rPr lang="nl-NL" sz="2400" dirty="0" err="1"/>
              <a:t>they</a:t>
            </a:r>
            <a:r>
              <a:rPr lang="nl-NL" sz="2400" dirty="0"/>
              <a:t> </a:t>
            </a:r>
            <a:r>
              <a:rPr lang="nl-NL" sz="2400" b="1" u="sng" dirty="0" err="1"/>
              <a:t>swim</a:t>
            </a:r>
            <a:r>
              <a:rPr lang="nl-NL" sz="2400" b="1" u="sng" dirty="0" err="1">
                <a:solidFill>
                  <a:srgbClr val="0070C0"/>
                </a:solidFill>
              </a:rPr>
              <a:t>ming</a:t>
            </a:r>
            <a:r>
              <a:rPr lang="nl-NL" sz="2400" dirty="0"/>
              <a:t>?</a:t>
            </a:r>
          </a:p>
          <a:p>
            <a:pPr>
              <a:buNone/>
            </a:pPr>
            <a:r>
              <a:rPr lang="nl-NL" sz="2400" b="1" u="sng" dirty="0">
                <a:solidFill>
                  <a:srgbClr val="00B050"/>
                </a:solidFill>
              </a:rPr>
              <a:t>Was</a:t>
            </a:r>
            <a:r>
              <a:rPr lang="nl-NL" sz="2400" dirty="0"/>
              <a:t> I </a:t>
            </a:r>
            <a:r>
              <a:rPr lang="nl-NL" sz="2400" b="1" u="sng" dirty="0" err="1"/>
              <a:t>try</a:t>
            </a:r>
            <a:r>
              <a:rPr lang="nl-NL" sz="2400" b="1" u="sng" dirty="0" err="1">
                <a:solidFill>
                  <a:srgbClr val="0070C0"/>
                </a:solidFill>
              </a:rPr>
              <a:t>ing</a:t>
            </a:r>
            <a:r>
              <a:rPr lang="nl-NL" sz="2400" dirty="0"/>
              <a:t>?</a:t>
            </a:r>
          </a:p>
          <a:p>
            <a:pPr marL="109728" indent="0">
              <a:buNone/>
            </a:pPr>
            <a:br>
              <a:rPr lang="nl-NL" sz="2400" dirty="0"/>
            </a:br>
            <a:endParaRPr lang="nl-NL" sz="2000" dirty="0"/>
          </a:p>
        </p:txBody>
      </p:sp>
      <p:pic>
        <p:nvPicPr>
          <p:cNvPr id="8" name="Picture 2" descr="http://s3.amazonaws.com/beZambee/smiley_images/289/6e7fd88531c08e9ff2bfeb777c09b3c56e46efee.png?13241094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508" y="269776"/>
            <a:ext cx="1233103" cy="1233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237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sz="2800" b="1" dirty="0"/>
              <a:t>Extra </a:t>
            </a:r>
            <a:r>
              <a:rPr lang="nl-NL" sz="2800" b="1" dirty="0" err="1"/>
              <a:t>practise</a:t>
            </a:r>
            <a:r>
              <a:rPr lang="nl-NL" sz="2800" b="1" dirty="0"/>
              <a:t>:</a:t>
            </a:r>
          </a:p>
          <a:p>
            <a:pPr>
              <a:buNone/>
            </a:pPr>
            <a:r>
              <a:rPr lang="nl-NL" sz="2400" dirty="0">
                <a:hlinkClick r:id="rId2"/>
              </a:rPr>
              <a:t>http://www.perfect-english-grammar.com/past-continuous-exercise-1.html</a:t>
            </a:r>
            <a:endParaRPr lang="nl-NL" sz="2400" dirty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r>
              <a:rPr lang="nl-NL" sz="2400" dirty="0">
                <a:hlinkClick r:id="rId3"/>
              </a:rPr>
              <a:t>http://autoenglish.org/gr.pascon.i.htm</a:t>
            </a:r>
            <a:endParaRPr lang="nl-NL" sz="2400" dirty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r>
              <a:rPr lang="nl-NL" sz="2400" dirty="0">
                <a:hlinkClick r:id="rId4"/>
              </a:rPr>
              <a:t>http://www.ego4u.com/en/cram-up/tests/past-progressive-3</a:t>
            </a:r>
            <a:endParaRPr lang="nl-NL" sz="2400" dirty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r>
              <a:rPr lang="nl-NL" sz="2400" dirty="0">
                <a:hlinkClick r:id="rId5"/>
              </a:rPr>
              <a:t>http://eslkidsworld.com/Interactive%20games/Grammar%20Games/Past%20Continuous/past%20continuous%20quiz.html</a:t>
            </a:r>
            <a:endParaRPr lang="nl-NL" sz="2400" dirty="0"/>
          </a:p>
          <a:p>
            <a:pPr>
              <a:buNone/>
            </a:pPr>
            <a:endParaRPr lang="nl-NL" sz="2400" dirty="0"/>
          </a:p>
          <a:p>
            <a:r>
              <a:rPr lang="nl-NL" sz="2800" b="1" dirty="0"/>
              <a:t>Extra </a:t>
            </a:r>
            <a:r>
              <a:rPr lang="nl-NL" sz="2800" b="1" dirty="0" err="1"/>
              <a:t>explanation</a:t>
            </a:r>
            <a:r>
              <a:rPr lang="nl-NL" sz="2800" b="1" dirty="0"/>
              <a:t>:</a:t>
            </a:r>
          </a:p>
          <a:p>
            <a:pPr marL="68580" indent="0">
              <a:buNone/>
            </a:pPr>
            <a:r>
              <a:rPr lang="nl-NL" sz="2400" dirty="0">
                <a:hlinkClick r:id="rId6"/>
              </a:rPr>
              <a:t>http://www2.thiememeulenhoff.nl/msite-newinterface/file.asp?fileid=23553</a:t>
            </a:r>
            <a:endParaRPr lang="nl-NL" sz="2400" dirty="0"/>
          </a:p>
          <a:p>
            <a:pPr marL="68580" indent="0">
              <a:buNone/>
            </a:pPr>
            <a:endParaRPr lang="nl-NL" sz="2400" dirty="0"/>
          </a:p>
          <a:p>
            <a:r>
              <a:rPr lang="nl-NL" sz="2800" b="1" dirty="0"/>
              <a:t>Past Simple </a:t>
            </a:r>
            <a:r>
              <a:rPr lang="nl-NL" sz="2800" b="1" dirty="0" err="1"/>
              <a:t>vs</a:t>
            </a:r>
            <a:r>
              <a:rPr lang="nl-NL" sz="2800" b="1" dirty="0"/>
              <a:t> Past </a:t>
            </a:r>
            <a:r>
              <a:rPr lang="nl-NL" sz="2800" b="1" dirty="0" err="1"/>
              <a:t>Continuous</a:t>
            </a:r>
            <a:r>
              <a:rPr lang="nl-NL" sz="2800" b="1" dirty="0"/>
              <a:t>:</a:t>
            </a:r>
          </a:p>
          <a:p>
            <a:pPr marL="68580" indent="0">
              <a:buNone/>
            </a:pPr>
            <a:r>
              <a:rPr lang="nl-NL" sz="2400" dirty="0">
                <a:hlinkClick r:id="rId7"/>
              </a:rPr>
              <a:t>http://www2.thiememeulenhoff.nl/msite-newinterface/file.asp?fileid=23554</a:t>
            </a:r>
            <a:endParaRPr lang="nl-NL" sz="2400" dirty="0"/>
          </a:p>
          <a:p>
            <a:pPr marL="68580" indent="0">
              <a:buNone/>
            </a:pPr>
            <a:endParaRPr lang="nl-NL" sz="2400" dirty="0"/>
          </a:p>
          <a:p>
            <a:pPr marL="68580" indent="0">
              <a:buNone/>
            </a:pPr>
            <a:r>
              <a:rPr lang="nl-NL" sz="2400" dirty="0">
                <a:hlinkClick r:id="rId8"/>
              </a:rPr>
              <a:t>http://www.eslgamesworld.com/members/games/grammar/perfectpast/past%20progressive%20vs.%20past%20simple%20betting.html</a:t>
            </a:r>
            <a:r>
              <a:rPr lang="nl-NL" sz="2400" dirty="0"/>
              <a:t>  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Simple </a:t>
            </a:r>
            <a:r>
              <a:rPr lang="nl-NL" dirty="0" err="1"/>
              <a:t>practise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9160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What’s</a:t>
            </a:r>
            <a:r>
              <a:rPr lang="nl-NL" dirty="0"/>
              <a:t> the </a:t>
            </a:r>
            <a:r>
              <a:rPr lang="nl-NL" dirty="0" err="1"/>
              <a:t>difference</a:t>
            </a:r>
            <a:r>
              <a:rPr lang="nl-NL" dirty="0"/>
              <a:t>?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23529" y="1484784"/>
          <a:ext cx="8208911" cy="4500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6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2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932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/>
                        <a:t>Past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4967">
                <a:tc>
                  <a:txBody>
                    <a:bodyPr/>
                    <a:lstStyle/>
                    <a:p>
                      <a:r>
                        <a:rPr lang="nl-NL" sz="2400" b="1" dirty="0"/>
                        <a:t>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nl-NL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nl-NL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6148">
                <a:tc>
                  <a:txBody>
                    <a:bodyPr/>
                    <a:lstStyle/>
                    <a:p>
                      <a:r>
                        <a:rPr lang="nl-NL" sz="2400" b="1" dirty="0" err="1"/>
                        <a:t>Continuous</a:t>
                      </a:r>
                      <a:endParaRPr lang="nl-N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nl-NL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nl-NL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kstvak 8"/>
          <p:cNvSpPr txBox="1"/>
          <p:nvPr/>
        </p:nvSpPr>
        <p:spPr>
          <a:xfrm>
            <a:off x="2339752" y="2610778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For </a:t>
            </a:r>
            <a:r>
              <a:rPr lang="nl-NL" dirty="0" err="1"/>
              <a:t>facts</a:t>
            </a:r>
            <a:r>
              <a:rPr lang="nl-NL" dirty="0"/>
              <a:t> &amp; </a:t>
            </a:r>
            <a:r>
              <a:rPr lang="nl-NL" dirty="0" err="1"/>
              <a:t>habits</a:t>
            </a:r>
            <a:r>
              <a:rPr lang="nl-NL" dirty="0"/>
              <a:t> </a:t>
            </a:r>
          </a:p>
          <a:p>
            <a:pPr marL="285750" indent="-285750">
              <a:buFontTx/>
              <a:buChar char="-"/>
            </a:pPr>
            <a:r>
              <a:rPr lang="nl-NL" i="1" dirty="0" err="1"/>
              <a:t>Every</a:t>
            </a:r>
            <a:r>
              <a:rPr lang="nl-NL" i="1" dirty="0"/>
              <a:t> </a:t>
            </a:r>
            <a:r>
              <a:rPr lang="nl-NL" i="1" dirty="0" err="1"/>
              <a:t>day</a:t>
            </a:r>
            <a:r>
              <a:rPr lang="nl-NL" i="1" dirty="0"/>
              <a:t>, </a:t>
            </a:r>
            <a:r>
              <a:rPr lang="nl-NL" i="1" dirty="0" err="1"/>
              <a:t>every</a:t>
            </a:r>
            <a:r>
              <a:rPr lang="nl-NL" i="1" baseline="0" dirty="0"/>
              <a:t> </a:t>
            </a:r>
            <a:br>
              <a:rPr lang="nl-NL" i="1" baseline="0" dirty="0"/>
            </a:br>
            <a:r>
              <a:rPr lang="nl-NL" i="1" baseline="0" dirty="0" err="1"/>
              <a:t>morning</a:t>
            </a:r>
            <a:r>
              <a:rPr lang="nl-NL" i="1" baseline="0" dirty="0"/>
              <a:t> etc.</a:t>
            </a:r>
          </a:p>
          <a:p>
            <a:pPr marL="285750" indent="-285750">
              <a:buFontTx/>
              <a:buChar char="-"/>
            </a:pPr>
            <a:endParaRPr lang="nl-NL" i="1" baseline="0" dirty="0"/>
          </a:p>
          <a:p>
            <a:pPr marL="285750" indent="-285750">
              <a:buFontTx/>
              <a:buChar char="-"/>
            </a:pPr>
            <a:r>
              <a:rPr lang="nl-NL" i="0" baseline="0" dirty="0">
                <a:solidFill>
                  <a:srgbClr val="FF0000"/>
                </a:solidFill>
              </a:rPr>
              <a:t>Inf. / SHIT-</a:t>
            </a:r>
            <a:r>
              <a:rPr lang="nl-NL" i="0" baseline="0" dirty="0" err="1">
                <a:solidFill>
                  <a:srgbClr val="FF0000"/>
                </a:solidFill>
              </a:rPr>
              <a:t>rule</a:t>
            </a:r>
            <a:endParaRPr lang="nl-NL" i="0" dirty="0">
              <a:solidFill>
                <a:srgbClr val="FF0000"/>
              </a:solidFill>
            </a:endParaRPr>
          </a:p>
          <a:p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5436096" y="2564904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For </a:t>
            </a:r>
            <a:r>
              <a:rPr lang="nl-NL" dirty="0" err="1"/>
              <a:t>completed</a:t>
            </a:r>
            <a:r>
              <a:rPr lang="nl-NL" dirty="0"/>
              <a:t> actions</a:t>
            </a:r>
          </a:p>
          <a:p>
            <a:pPr marL="285750" indent="-285750">
              <a:buFontTx/>
              <a:buChar char="-"/>
            </a:pPr>
            <a:r>
              <a:rPr lang="nl-NL" i="1" dirty="0" err="1"/>
              <a:t>Yesterday</a:t>
            </a:r>
            <a:r>
              <a:rPr lang="nl-NL" i="1" dirty="0"/>
              <a:t>,</a:t>
            </a:r>
            <a:r>
              <a:rPr lang="nl-NL" i="1" baseline="0" dirty="0"/>
              <a:t> in 2010, 2 </a:t>
            </a:r>
            <a:r>
              <a:rPr lang="nl-NL" i="1" baseline="0" dirty="0" err="1"/>
              <a:t>months</a:t>
            </a:r>
            <a:r>
              <a:rPr lang="nl-NL" i="1" baseline="0" dirty="0"/>
              <a:t> </a:t>
            </a:r>
            <a:r>
              <a:rPr lang="nl-NL" i="1" baseline="0" dirty="0" err="1"/>
              <a:t>ago</a:t>
            </a:r>
            <a:r>
              <a:rPr lang="nl-NL" i="1" baseline="0" dirty="0"/>
              <a:t> etc.</a:t>
            </a:r>
          </a:p>
          <a:p>
            <a:pPr marL="285750" indent="-285750">
              <a:buFontTx/>
              <a:buChar char="-"/>
            </a:pPr>
            <a:endParaRPr lang="nl-NL" i="1" baseline="0" dirty="0"/>
          </a:p>
          <a:p>
            <a:pPr marL="285750" indent="-285750">
              <a:buFontTx/>
              <a:buChar char="-"/>
            </a:pPr>
            <a:r>
              <a:rPr lang="nl-NL" i="0" baseline="0" dirty="0">
                <a:solidFill>
                  <a:srgbClr val="FF0000"/>
                </a:solidFill>
              </a:rPr>
              <a:t>+</a:t>
            </a:r>
            <a:r>
              <a:rPr lang="nl-NL" i="0" baseline="0" dirty="0" err="1">
                <a:solidFill>
                  <a:srgbClr val="FF0000"/>
                </a:solidFill>
              </a:rPr>
              <a:t>ed</a:t>
            </a:r>
            <a:r>
              <a:rPr lang="nl-NL" i="0" baseline="0" dirty="0">
                <a:solidFill>
                  <a:srgbClr val="FF0000"/>
                </a:solidFill>
              </a:rPr>
              <a:t> / </a:t>
            </a:r>
            <a:r>
              <a:rPr lang="nl-NL" i="0" baseline="0" dirty="0" err="1">
                <a:solidFill>
                  <a:srgbClr val="FF0000"/>
                </a:solidFill>
              </a:rPr>
              <a:t>irr</a:t>
            </a:r>
            <a:r>
              <a:rPr lang="nl-NL" i="0" baseline="0" dirty="0">
                <a:solidFill>
                  <a:srgbClr val="FF0000"/>
                </a:solidFill>
              </a:rPr>
              <a:t>. </a:t>
            </a:r>
            <a:r>
              <a:rPr lang="nl-NL" i="0" baseline="0" dirty="0" err="1">
                <a:solidFill>
                  <a:srgbClr val="FF0000"/>
                </a:solidFill>
              </a:rPr>
              <a:t>verbs</a:t>
            </a:r>
            <a:endParaRPr lang="nl-NL" i="0" dirty="0">
              <a:solidFill>
                <a:srgbClr val="FF0000"/>
              </a:solidFill>
            </a:endParaRPr>
          </a:p>
          <a:p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2339752" y="4221088"/>
            <a:ext cx="33843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Happening (</a:t>
            </a:r>
            <a:r>
              <a:rPr lang="nl-NL" dirty="0" err="1"/>
              <a:t>around</a:t>
            </a:r>
            <a:r>
              <a:rPr lang="nl-NL" dirty="0"/>
              <a:t>)</a:t>
            </a:r>
            <a:br>
              <a:rPr lang="nl-NL" dirty="0"/>
            </a:br>
            <a:r>
              <a:rPr lang="nl-NL" dirty="0"/>
              <a:t> </a:t>
            </a:r>
            <a:r>
              <a:rPr lang="nl-NL" dirty="0" err="1"/>
              <a:t>now</a:t>
            </a:r>
            <a:r>
              <a:rPr lang="nl-NL" dirty="0"/>
              <a:t> </a:t>
            </a:r>
          </a:p>
          <a:p>
            <a:pPr marL="285750" indent="-285750">
              <a:buFontTx/>
              <a:buChar char="-"/>
            </a:pPr>
            <a:r>
              <a:rPr lang="nl-NL" i="1" dirty="0" err="1"/>
              <a:t>Now</a:t>
            </a:r>
            <a:r>
              <a:rPr lang="nl-NL" i="1" dirty="0"/>
              <a:t>,</a:t>
            </a:r>
            <a:r>
              <a:rPr lang="nl-NL" i="1" baseline="0" dirty="0"/>
              <a:t> </a:t>
            </a:r>
            <a:r>
              <a:rPr lang="nl-NL" i="1" baseline="0" dirty="0" err="1"/>
              <a:t>this</a:t>
            </a:r>
            <a:r>
              <a:rPr lang="nl-NL" i="1" baseline="0" dirty="0"/>
              <a:t> </a:t>
            </a:r>
            <a:r>
              <a:rPr lang="nl-NL" i="1" baseline="0" dirty="0" err="1"/>
              <a:t>afternoon</a:t>
            </a:r>
            <a:r>
              <a:rPr lang="nl-NL" i="1" baseline="0" dirty="0"/>
              <a:t>, </a:t>
            </a:r>
            <a:br>
              <a:rPr lang="nl-NL" i="1" baseline="0" dirty="0"/>
            </a:br>
            <a:r>
              <a:rPr lang="nl-NL" i="1" baseline="0" dirty="0" err="1"/>
              <a:t>this</a:t>
            </a:r>
            <a:r>
              <a:rPr lang="nl-NL" i="1" baseline="0" dirty="0"/>
              <a:t> </a:t>
            </a:r>
            <a:r>
              <a:rPr lang="nl-NL" i="1" baseline="0" dirty="0" err="1"/>
              <a:t>Saturday</a:t>
            </a:r>
            <a:r>
              <a:rPr lang="nl-NL" i="1" baseline="0" dirty="0"/>
              <a:t> etc.</a:t>
            </a:r>
            <a:br>
              <a:rPr lang="nl-NL" i="1" baseline="0" dirty="0"/>
            </a:br>
            <a:endParaRPr lang="nl-NL" i="1" baseline="0" dirty="0"/>
          </a:p>
          <a:p>
            <a:pPr marL="285750" indent="-285750">
              <a:buFontTx/>
              <a:buChar char="-"/>
            </a:pPr>
            <a:r>
              <a:rPr lang="nl-NL" i="0" baseline="0" dirty="0">
                <a:solidFill>
                  <a:srgbClr val="FF0000"/>
                </a:solidFill>
              </a:rPr>
              <a:t>‘</a:t>
            </a:r>
            <a:r>
              <a:rPr lang="nl-NL" i="0" baseline="0" dirty="0" err="1">
                <a:solidFill>
                  <a:srgbClr val="FF0000"/>
                </a:solidFill>
              </a:rPr>
              <a:t>to</a:t>
            </a:r>
            <a:r>
              <a:rPr lang="nl-NL" i="0" baseline="0" dirty="0">
                <a:solidFill>
                  <a:srgbClr val="FF0000"/>
                </a:solidFill>
              </a:rPr>
              <a:t> </a:t>
            </a:r>
            <a:r>
              <a:rPr lang="nl-NL" i="0" baseline="0" dirty="0" err="1">
                <a:solidFill>
                  <a:srgbClr val="FF0000"/>
                </a:solidFill>
              </a:rPr>
              <a:t>be</a:t>
            </a:r>
            <a:r>
              <a:rPr lang="nl-NL" i="0" baseline="0" dirty="0">
                <a:solidFill>
                  <a:srgbClr val="FF0000"/>
                </a:solidFill>
              </a:rPr>
              <a:t>’ + - </a:t>
            </a:r>
            <a:r>
              <a:rPr lang="nl-NL" i="0" baseline="0" dirty="0" err="1">
                <a:solidFill>
                  <a:srgbClr val="FF0000"/>
                </a:solidFill>
              </a:rPr>
              <a:t>ing</a:t>
            </a:r>
            <a:endParaRPr lang="nl-NL" i="0" dirty="0">
              <a:solidFill>
                <a:srgbClr val="FF0000"/>
              </a:solidFill>
            </a:endParaRPr>
          </a:p>
          <a:p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5436096" y="4221088"/>
            <a:ext cx="33843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Past actions </a:t>
            </a:r>
            <a:r>
              <a:rPr lang="nl-NL" dirty="0" err="1"/>
              <a:t>with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duration</a:t>
            </a:r>
            <a:r>
              <a:rPr lang="nl-NL" dirty="0"/>
              <a:t> </a:t>
            </a:r>
          </a:p>
          <a:p>
            <a:pPr marL="285750" indent="-285750">
              <a:buFontTx/>
              <a:buChar char="-"/>
            </a:pPr>
            <a:r>
              <a:rPr lang="nl-NL" i="0" dirty="0" err="1"/>
              <a:t>Longer</a:t>
            </a:r>
            <a:r>
              <a:rPr lang="nl-NL" i="0" baseline="0" dirty="0"/>
              <a:t> actions in past </a:t>
            </a:r>
          </a:p>
          <a:p>
            <a:pPr marL="285750" indent="-285750">
              <a:buFontTx/>
              <a:buChar char="-"/>
            </a:pPr>
            <a:r>
              <a:rPr lang="nl-NL" i="1" dirty="0" err="1"/>
              <a:t>While</a:t>
            </a:r>
            <a:r>
              <a:rPr lang="nl-NL" i="1" dirty="0"/>
              <a:t> </a:t>
            </a:r>
            <a:br>
              <a:rPr lang="nl-NL" i="1" baseline="0" dirty="0"/>
            </a:br>
            <a:endParaRPr lang="nl-NL" i="1" baseline="0" dirty="0"/>
          </a:p>
          <a:p>
            <a:pPr marL="285750" indent="-285750">
              <a:buFontTx/>
              <a:buChar char="-"/>
            </a:pPr>
            <a:r>
              <a:rPr lang="nl-NL" i="1" baseline="0" dirty="0">
                <a:solidFill>
                  <a:srgbClr val="FF0000"/>
                </a:solidFill>
              </a:rPr>
              <a:t>Was/</a:t>
            </a:r>
            <a:r>
              <a:rPr lang="nl-NL" i="1" baseline="0" dirty="0" err="1">
                <a:solidFill>
                  <a:srgbClr val="FF0000"/>
                </a:solidFill>
              </a:rPr>
              <a:t>were</a:t>
            </a:r>
            <a:r>
              <a:rPr lang="nl-NL" i="1" baseline="0" dirty="0">
                <a:solidFill>
                  <a:srgbClr val="FF0000"/>
                </a:solidFill>
              </a:rPr>
              <a:t> + -</a:t>
            </a:r>
            <a:r>
              <a:rPr lang="nl-NL" i="1" baseline="0" dirty="0" err="1">
                <a:solidFill>
                  <a:srgbClr val="FF0000"/>
                </a:solidFill>
              </a:rPr>
              <a:t>ing</a:t>
            </a:r>
            <a:r>
              <a:rPr lang="nl-NL" i="1" baseline="0" dirty="0">
                <a:solidFill>
                  <a:srgbClr val="FF0000"/>
                </a:solidFill>
              </a:rPr>
              <a:t> </a:t>
            </a:r>
            <a:endParaRPr lang="nl-NL" i="1" dirty="0">
              <a:solidFill>
                <a:srgbClr val="FF000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625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Practise</a:t>
            </a:r>
            <a:r>
              <a:rPr lang="nl-NL" dirty="0"/>
              <a:t>!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jdelijke aanduiding voor inhoud 3"/>
          <p:cNvSpPr>
            <a:spLocks noGrp="1"/>
          </p:cNvSpPr>
          <p:nvPr>
            <p:ph idx="1"/>
          </p:nvPr>
        </p:nvSpPr>
        <p:spPr>
          <a:xfrm>
            <a:off x="457200" y="1628800"/>
            <a:ext cx="7363609" cy="4392488"/>
          </a:xfrm>
        </p:spPr>
        <p:txBody>
          <a:bodyPr>
            <a:normAutofit/>
          </a:bodyPr>
          <a:lstStyle/>
          <a:p>
            <a:r>
              <a:rPr lang="nl-NL" sz="1600" b="1" dirty="0"/>
              <a:t>Present Simple </a:t>
            </a:r>
            <a:r>
              <a:rPr lang="nl-NL" sz="1600" b="1" dirty="0" err="1"/>
              <a:t>vs</a:t>
            </a:r>
            <a:r>
              <a:rPr lang="nl-NL" sz="1600" b="1" dirty="0"/>
              <a:t> Past Simple:</a:t>
            </a:r>
          </a:p>
          <a:p>
            <a:r>
              <a:rPr lang="nl-NL" sz="1600" dirty="0">
                <a:hlinkClick r:id="rId3"/>
              </a:rPr>
              <a:t>http://www.tolearnenglish.com/exercises/exercise-english-2/exercise-english-87374.php</a:t>
            </a:r>
            <a:r>
              <a:rPr lang="nl-NL" sz="1600" dirty="0"/>
              <a:t> </a:t>
            </a:r>
          </a:p>
          <a:p>
            <a:endParaRPr lang="nl-NL" sz="1600" dirty="0"/>
          </a:p>
          <a:p>
            <a:r>
              <a:rPr lang="nl-NL" sz="1600" b="1" dirty="0"/>
              <a:t>Present Simple </a:t>
            </a:r>
            <a:r>
              <a:rPr lang="nl-NL" sz="1600" b="1" dirty="0" err="1"/>
              <a:t>vs</a:t>
            </a:r>
            <a:r>
              <a:rPr lang="nl-NL" sz="1600" b="1" dirty="0"/>
              <a:t> Present </a:t>
            </a:r>
            <a:r>
              <a:rPr lang="nl-NL" sz="1600" b="1" dirty="0" err="1"/>
              <a:t>Continuous</a:t>
            </a:r>
            <a:endParaRPr lang="nl-NL" sz="1600" b="1" dirty="0"/>
          </a:p>
          <a:p>
            <a:r>
              <a:rPr lang="nl-NL" sz="1600" dirty="0">
                <a:hlinkClick r:id="rId4"/>
              </a:rPr>
              <a:t>http://www.englishpage.com/verbpage/verbs2.htm</a:t>
            </a:r>
            <a:r>
              <a:rPr lang="nl-NL" sz="1600" dirty="0"/>
              <a:t> </a:t>
            </a:r>
          </a:p>
          <a:p>
            <a:endParaRPr lang="nl-NL" sz="1600" b="1" dirty="0"/>
          </a:p>
          <a:p>
            <a:r>
              <a:rPr lang="nl-NL" sz="1600" b="1" dirty="0"/>
              <a:t>Mixed </a:t>
            </a:r>
            <a:r>
              <a:rPr lang="nl-NL" sz="1600" b="1" dirty="0" err="1"/>
              <a:t>exercises</a:t>
            </a:r>
            <a:r>
              <a:rPr lang="nl-NL" sz="1600" b="1" dirty="0"/>
              <a:t>:</a:t>
            </a:r>
          </a:p>
          <a:p>
            <a:r>
              <a:rPr lang="nl-NL" sz="1600" dirty="0">
                <a:hlinkClick r:id="rId5"/>
              </a:rPr>
              <a:t>http://www.englishexercises.org/makeagame/viewgame.asp?id=2935</a:t>
            </a:r>
            <a:r>
              <a:rPr lang="nl-NL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920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b="1" dirty="0" err="1">
                <a:sym typeface="Wingdings" panose="05000000000000000000" pitchFamily="2" charset="2"/>
              </a:rPr>
              <a:t>Use</a:t>
            </a:r>
            <a:r>
              <a:rPr lang="nl-NL" sz="2400" b="1" dirty="0">
                <a:sym typeface="Wingdings" panose="05000000000000000000" pitchFamily="2" charset="2"/>
              </a:rPr>
              <a:t>: </a:t>
            </a:r>
            <a:br>
              <a:rPr lang="nl-NL" sz="2400" b="1" dirty="0">
                <a:sym typeface="Wingdings" panose="05000000000000000000" pitchFamily="2" charset="2"/>
              </a:rPr>
            </a:br>
            <a:endParaRPr lang="nl-NL" sz="2400" b="1" dirty="0"/>
          </a:p>
          <a:p>
            <a:pPr algn="ctr">
              <a:buNone/>
            </a:pPr>
            <a:r>
              <a:rPr lang="nl-NL" sz="2400" b="1" dirty="0"/>
              <a:t>Past actions </a:t>
            </a:r>
            <a:r>
              <a:rPr lang="nl-NL" sz="2400" b="1" dirty="0" err="1"/>
              <a:t>that</a:t>
            </a:r>
            <a:r>
              <a:rPr lang="nl-NL" sz="2400" b="1" dirty="0"/>
              <a:t> are </a:t>
            </a:r>
            <a:r>
              <a:rPr lang="nl-NL" sz="2400" b="1" dirty="0" err="1"/>
              <a:t>now</a:t>
            </a:r>
            <a:r>
              <a:rPr lang="nl-NL" sz="2400" b="1" dirty="0"/>
              <a:t> </a:t>
            </a:r>
            <a:r>
              <a:rPr lang="nl-NL" sz="2400" b="1" dirty="0" err="1"/>
              <a:t>finished</a:t>
            </a:r>
            <a:r>
              <a:rPr lang="nl-NL" sz="2400" b="1" dirty="0"/>
              <a:t> </a:t>
            </a:r>
          </a:p>
          <a:p>
            <a:pPr algn="ctr">
              <a:buNone/>
            </a:pPr>
            <a:r>
              <a:rPr lang="nl-NL" sz="2400" b="1" dirty="0"/>
              <a:t>(</a:t>
            </a:r>
            <a:r>
              <a:rPr lang="nl-NL" sz="2400" b="1" dirty="0" err="1"/>
              <a:t>often</a:t>
            </a:r>
            <a:r>
              <a:rPr lang="nl-NL" sz="2400" b="1" dirty="0"/>
              <a:t> </a:t>
            </a:r>
            <a:r>
              <a:rPr lang="nl-NL" sz="2400" b="1" dirty="0" err="1"/>
              <a:t>with</a:t>
            </a:r>
            <a:r>
              <a:rPr lang="nl-NL" sz="2400" b="1" dirty="0"/>
              <a:t> time </a:t>
            </a:r>
            <a:r>
              <a:rPr lang="nl-NL" sz="2400" b="1" dirty="0" err="1"/>
              <a:t>expression</a:t>
            </a:r>
            <a:r>
              <a:rPr lang="nl-NL" sz="2400" b="1" dirty="0"/>
              <a:t>)</a:t>
            </a:r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1800" i="1" dirty="0"/>
          </a:p>
          <a:p>
            <a:pPr>
              <a:buNone/>
            </a:pPr>
            <a:endParaRPr lang="nl-NL" sz="1800" i="1" dirty="0"/>
          </a:p>
          <a:p>
            <a:pPr>
              <a:buNone/>
            </a:pPr>
            <a:r>
              <a:rPr lang="nl-NL" sz="1800" i="1" dirty="0" err="1"/>
              <a:t>Examples</a:t>
            </a:r>
            <a:r>
              <a:rPr lang="nl-NL" sz="1800" i="1" dirty="0"/>
              <a:t>: </a:t>
            </a:r>
          </a:p>
          <a:p>
            <a:pPr>
              <a:buNone/>
            </a:pPr>
            <a:r>
              <a:rPr lang="nl-NL" sz="1800" dirty="0"/>
              <a:t>I </a:t>
            </a:r>
            <a:r>
              <a:rPr lang="nl-NL" sz="1800" b="1" u="sng" dirty="0"/>
              <a:t>went</a:t>
            </a:r>
            <a:r>
              <a:rPr lang="nl-NL" sz="1800" dirty="0"/>
              <a:t> </a:t>
            </a:r>
            <a:r>
              <a:rPr lang="nl-NL" sz="1800" dirty="0" err="1"/>
              <a:t>to</a:t>
            </a:r>
            <a:r>
              <a:rPr lang="nl-NL" sz="1800" dirty="0"/>
              <a:t> China a </a:t>
            </a:r>
            <a:r>
              <a:rPr lang="nl-NL" sz="1800" dirty="0" err="1"/>
              <a:t>year</a:t>
            </a:r>
            <a:r>
              <a:rPr lang="nl-NL" sz="1800" dirty="0"/>
              <a:t> </a:t>
            </a:r>
            <a:r>
              <a:rPr lang="nl-NL" sz="1800" dirty="0" err="1"/>
              <a:t>ago</a:t>
            </a:r>
            <a:r>
              <a:rPr lang="nl-NL" sz="1800" dirty="0"/>
              <a:t>.</a:t>
            </a:r>
          </a:p>
          <a:p>
            <a:pPr>
              <a:buNone/>
            </a:pPr>
            <a:r>
              <a:rPr lang="nl-NL" sz="1800" dirty="0"/>
              <a:t>My </a:t>
            </a:r>
            <a:r>
              <a:rPr lang="nl-NL" sz="1800" dirty="0" err="1"/>
              <a:t>parents</a:t>
            </a:r>
            <a:r>
              <a:rPr lang="nl-NL" sz="1800" dirty="0"/>
              <a:t> </a:t>
            </a:r>
            <a:r>
              <a:rPr lang="nl-NL" sz="1800" b="1" u="sng" dirty="0" err="1"/>
              <a:t>married</a:t>
            </a:r>
            <a:r>
              <a:rPr lang="nl-NL" sz="1800" dirty="0"/>
              <a:t> in 2003.</a:t>
            </a:r>
          </a:p>
          <a:p>
            <a:pPr>
              <a:buNone/>
            </a:pPr>
            <a:r>
              <a:rPr lang="nl-NL" sz="1800" dirty="0" err="1"/>
              <a:t>She</a:t>
            </a:r>
            <a:r>
              <a:rPr lang="nl-NL" sz="1800" dirty="0"/>
              <a:t> </a:t>
            </a:r>
            <a:r>
              <a:rPr lang="nl-NL" sz="1800" b="1" u="sng" dirty="0"/>
              <a:t>gave</a:t>
            </a:r>
            <a:r>
              <a:rPr lang="nl-NL" sz="1800" dirty="0"/>
              <a:t> </a:t>
            </a:r>
            <a:r>
              <a:rPr lang="nl-NL" sz="1800" dirty="0" err="1"/>
              <a:t>him</a:t>
            </a:r>
            <a:r>
              <a:rPr lang="nl-NL" sz="1800" dirty="0"/>
              <a:t> a present on his </a:t>
            </a:r>
            <a:r>
              <a:rPr lang="nl-NL" sz="1800" dirty="0" err="1"/>
              <a:t>birthday</a:t>
            </a:r>
            <a:r>
              <a:rPr lang="nl-NL" sz="1800" dirty="0"/>
              <a:t>.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Simple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englishprojectoxford.files.wordpress.com/2014/02/past_simple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9" t="21090" r="5608" b="8490"/>
          <a:stretch/>
        </p:blipFill>
        <p:spPr bwMode="auto">
          <a:xfrm>
            <a:off x="5531524" y="274638"/>
            <a:ext cx="3311415" cy="18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70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b="1" dirty="0"/>
              <a:t>Form: </a:t>
            </a:r>
          </a:p>
          <a:p>
            <a:pPr algn="ctr">
              <a:buNone/>
            </a:pPr>
            <a:r>
              <a:rPr lang="nl-NL" sz="2400" b="1" dirty="0" err="1"/>
              <a:t>Regular</a:t>
            </a:r>
            <a:r>
              <a:rPr lang="nl-NL" sz="2400" b="1" dirty="0"/>
              <a:t> </a:t>
            </a:r>
            <a:r>
              <a:rPr lang="nl-NL" sz="2400" b="1" dirty="0" err="1"/>
              <a:t>verbs</a:t>
            </a:r>
            <a:r>
              <a:rPr lang="nl-NL" sz="2400" b="1" dirty="0"/>
              <a:t>: </a:t>
            </a:r>
            <a:r>
              <a:rPr lang="nl-NL" sz="2400" b="1" dirty="0" err="1"/>
              <a:t>verb</a:t>
            </a:r>
            <a:r>
              <a:rPr lang="nl-NL" sz="2400" b="1" dirty="0"/>
              <a:t> + </a:t>
            </a:r>
            <a:r>
              <a:rPr lang="nl-NL" sz="2400" b="1" dirty="0" err="1">
                <a:solidFill>
                  <a:srgbClr val="00B050"/>
                </a:solidFill>
              </a:rPr>
              <a:t>ed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endParaRPr lang="nl-NL" sz="2400" b="1" dirty="0"/>
          </a:p>
          <a:p>
            <a:pPr algn="ctr">
              <a:buNone/>
            </a:pPr>
            <a:r>
              <a:rPr lang="nl-NL" sz="2400" i="1" dirty="0" err="1"/>
              <a:t>Examples</a:t>
            </a:r>
            <a:r>
              <a:rPr lang="nl-NL" sz="2400" i="1" dirty="0"/>
              <a:t>:</a:t>
            </a:r>
          </a:p>
          <a:p>
            <a:pPr algn="ctr">
              <a:buNone/>
            </a:pPr>
            <a:r>
              <a:rPr lang="nl-NL" sz="2400" dirty="0"/>
              <a:t>love – </a:t>
            </a:r>
            <a:r>
              <a:rPr lang="nl-NL" sz="2400" dirty="0" err="1"/>
              <a:t>love</a:t>
            </a:r>
            <a:r>
              <a:rPr lang="nl-NL" sz="2400" b="1" dirty="0" err="1">
                <a:solidFill>
                  <a:srgbClr val="00B050"/>
                </a:solidFill>
              </a:rPr>
              <a:t>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nl-NL" sz="2400" dirty="0" err="1"/>
              <a:t>work</a:t>
            </a:r>
            <a:r>
              <a:rPr lang="nl-NL" sz="2400" dirty="0"/>
              <a:t> – </a:t>
            </a:r>
            <a:r>
              <a:rPr lang="nl-NL" sz="2400" dirty="0" err="1"/>
              <a:t>work</a:t>
            </a:r>
            <a:r>
              <a:rPr lang="nl-NL" sz="2400" b="1" dirty="0" err="1">
                <a:solidFill>
                  <a:srgbClr val="00B050"/>
                </a:solidFill>
              </a:rPr>
              <a:t>ed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nl-NL" sz="2400" dirty="0"/>
              <a:t>stop – </a:t>
            </a:r>
            <a:r>
              <a:rPr lang="nl-NL" sz="2400" dirty="0" err="1"/>
              <a:t>stop</a:t>
            </a:r>
            <a:r>
              <a:rPr lang="nl-NL" sz="2400" b="1" dirty="0" err="1">
                <a:solidFill>
                  <a:srgbClr val="00B050"/>
                </a:solidFill>
              </a:rPr>
              <a:t>ped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nl-NL" sz="2400" dirty="0" err="1"/>
              <a:t>study</a:t>
            </a:r>
            <a:r>
              <a:rPr lang="nl-NL" sz="2400" dirty="0"/>
              <a:t> – </a:t>
            </a:r>
            <a:r>
              <a:rPr lang="nl-NL" sz="2400" dirty="0" err="1"/>
              <a:t>stud</a:t>
            </a:r>
            <a:r>
              <a:rPr lang="nl-NL" sz="2400" b="1" dirty="0" err="1">
                <a:solidFill>
                  <a:srgbClr val="00B050"/>
                </a:solidFill>
              </a:rPr>
              <a:t>ied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nl-NL" sz="2400" dirty="0" err="1"/>
              <a:t>play</a:t>
            </a:r>
            <a:r>
              <a:rPr lang="nl-NL" sz="2400" dirty="0"/>
              <a:t> – </a:t>
            </a:r>
            <a:r>
              <a:rPr lang="nl-NL" sz="2400" dirty="0" err="1"/>
              <a:t>play</a:t>
            </a:r>
            <a:r>
              <a:rPr lang="nl-NL" sz="2400" b="1" dirty="0" err="1">
                <a:solidFill>
                  <a:srgbClr val="00B050"/>
                </a:solidFill>
              </a:rPr>
              <a:t>ed</a:t>
            </a:r>
            <a:endParaRPr lang="nl-NL" sz="2400" b="1" dirty="0">
              <a:solidFill>
                <a:srgbClr val="00B050"/>
              </a:solidFill>
            </a:endParaRPr>
          </a:p>
          <a:p>
            <a:pPr algn="ctr">
              <a:buNone/>
            </a:pPr>
            <a:endParaRPr lang="nl-NL" sz="2400" dirty="0"/>
          </a:p>
          <a:p>
            <a:pPr algn="ctr">
              <a:buNone/>
            </a:pPr>
            <a:r>
              <a:rPr lang="nl-NL" sz="2400" b="1" dirty="0" err="1"/>
              <a:t>Irregular</a:t>
            </a:r>
            <a:r>
              <a:rPr lang="nl-NL" sz="2400" b="1" dirty="0"/>
              <a:t> </a:t>
            </a:r>
            <a:r>
              <a:rPr lang="nl-NL" sz="2400" b="1" dirty="0" err="1"/>
              <a:t>verbs</a:t>
            </a:r>
            <a:r>
              <a:rPr lang="nl-NL" sz="2400" b="1" dirty="0"/>
              <a:t>, second </a:t>
            </a:r>
            <a:r>
              <a:rPr lang="nl-NL" sz="2400" b="1" dirty="0" err="1"/>
              <a:t>row</a:t>
            </a:r>
            <a:r>
              <a:rPr lang="nl-NL" sz="2400" b="1" dirty="0"/>
              <a:t> </a:t>
            </a:r>
            <a:endParaRPr lang="nl-NL" sz="24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Simple			</a:t>
            </a:r>
            <a:r>
              <a:rPr lang="nl-NL" sz="6000" dirty="0"/>
              <a:t>+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upload.wikimedia.org/wikipedia/commons/thumb/8/85/Smiley.svg/2000px-Smiley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028252" cy="102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68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 txBox="1">
            <a:spLocks/>
          </p:cNvSpPr>
          <p:nvPr/>
        </p:nvSpPr>
        <p:spPr>
          <a:xfrm>
            <a:off x="457200" y="26977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dirty="0"/>
              <a:t>Past Simple			    </a:t>
            </a:r>
            <a:r>
              <a:rPr lang="nl-NL" sz="4800" dirty="0">
                <a:solidFill>
                  <a:srgbClr val="FF0000"/>
                </a:solidFill>
              </a:rPr>
              <a:t>-</a:t>
            </a:r>
            <a:r>
              <a:rPr lang="nl-NL" dirty="0"/>
              <a:t> </a:t>
            </a:r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jdelijke aanduiding voor inhoud 1"/>
          <p:cNvSpPr txBox="1">
            <a:spLocks/>
          </p:cNvSpPr>
          <p:nvPr/>
        </p:nvSpPr>
        <p:spPr>
          <a:xfrm>
            <a:off x="457200" y="1412776"/>
            <a:ext cx="8229600" cy="468397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nl-NL" sz="2400" b="1" dirty="0"/>
          </a:p>
          <a:p>
            <a:r>
              <a:rPr lang="nl-NL" sz="2400" b="1" dirty="0" err="1"/>
              <a:t>Negative</a:t>
            </a:r>
            <a:endParaRPr lang="nl-NL" sz="2400" b="1" dirty="0"/>
          </a:p>
          <a:p>
            <a:pPr algn="ctr">
              <a:buNone/>
            </a:pPr>
            <a:r>
              <a:rPr lang="nl-NL" sz="2400" b="1" dirty="0" err="1">
                <a:solidFill>
                  <a:srgbClr val="FF0000"/>
                </a:solidFill>
              </a:rPr>
              <a:t>didn’t</a:t>
            </a:r>
            <a:r>
              <a:rPr lang="nl-NL" sz="2400" b="1" dirty="0"/>
              <a:t> + </a:t>
            </a:r>
            <a:r>
              <a:rPr lang="nl-NL" sz="2400" b="1" dirty="0" err="1"/>
              <a:t>infinitive</a:t>
            </a:r>
            <a:endParaRPr lang="nl-NL" sz="2400" b="1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r>
              <a:rPr lang="nl-NL" sz="2000" i="1" dirty="0" err="1"/>
              <a:t>Examples</a:t>
            </a:r>
            <a:r>
              <a:rPr lang="nl-NL" sz="2000" i="1" dirty="0"/>
              <a:t>:</a:t>
            </a:r>
          </a:p>
          <a:p>
            <a:pPr>
              <a:buNone/>
            </a:pPr>
            <a:r>
              <a:rPr lang="nl-NL" sz="2000" dirty="0"/>
              <a:t>I </a:t>
            </a:r>
            <a:r>
              <a:rPr lang="nl-NL" sz="2000" b="1" u="sng" dirty="0" err="1"/>
              <a:t>walked</a:t>
            </a:r>
            <a:r>
              <a:rPr lang="nl-NL" sz="2000" dirty="0"/>
              <a:t> home.		I </a:t>
            </a:r>
            <a:r>
              <a:rPr lang="nl-NL" sz="2000" b="1" u="sng" dirty="0" err="1">
                <a:solidFill>
                  <a:srgbClr val="FF0000"/>
                </a:solidFill>
              </a:rPr>
              <a:t>didn’t</a:t>
            </a:r>
            <a:r>
              <a:rPr lang="nl-NL" sz="2000" b="1" u="sng" dirty="0">
                <a:solidFill>
                  <a:srgbClr val="FF0000"/>
                </a:solidFill>
              </a:rPr>
              <a:t> </a:t>
            </a:r>
            <a:r>
              <a:rPr lang="nl-NL" sz="2000" b="1" u="sng" dirty="0"/>
              <a:t>walk </a:t>
            </a:r>
            <a:r>
              <a:rPr lang="nl-NL" sz="2000" dirty="0"/>
              <a:t>home.</a:t>
            </a:r>
          </a:p>
          <a:p>
            <a:pPr>
              <a:buNone/>
            </a:pPr>
            <a:r>
              <a:rPr lang="nl-NL" sz="2000" dirty="0" err="1"/>
              <a:t>She</a:t>
            </a:r>
            <a:r>
              <a:rPr lang="nl-NL" sz="2000" dirty="0"/>
              <a:t> </a:t>
            </a:r>
            <a:r>
              <a:rPr lang="nl-NL" sz="2000" b="1" u="sng" dirty="0"/>
              <a:t>gave</a:t>
            </a:r>
            <a:r>
              <a:rPr lang="nl-NL" sz="2000" dirty="0"/>
              <a:t> </a:t>
            </a:r>
            <a:r>
              <a:rPr lang="nl-NL" sz="2000" dirty="0" err="1"/>
              <a:t>him</a:t>
            </a:r>
            <a:r>
              <a:rPr lang="nl-NL" sz="2000" dirty="0"/>
              <a:t> a kiss.		</a:t>
            </a:r>
            <a:r>
              <a:rPr lang="nl-NL" sz="2000" dirty="0" err="1"/>
              <a:t>She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FF0000"/>
                </a:solidFill>
              </a:rPr>
              <a:t>didn’t</a:t>
            </a:r>
            <a:r>
              <a:rPr lang="nl-NL" sz="2000" b="1" u="sng" dirty="0"/>
              <a:t> </a:t>
            </a:r>
            <a:r>
              <a:rPr lang="nl-NL" sz="2000" b="1" u="sng" dirty="0" err="1"/>
              <a:t>give</a:t>
            </a:r>
            <a:r>
              <a:rPr lang="nl-NL" sz="2000" b="1" u="sng" dirty="0"/>
              <a:t> </a:t>
            </a:r>
            <a:r>
              <a:rPr lang="nl-NL" sz="2000" dirty="0" err="1"/>
              <a:t>him</a:t>
            </a:r>
            <a:r>
              <a:rPr lang="nl-NL" sz="2000" dirty="0"/>
              <a:t> a kiss.</a:t>
            </a:r>
          </a:p>
          <a:p>
            <a:pPr>
              <a:buNone/>
            </a:pPr>
            <a:r>
              <a:rPr lang="nl-NL" sz="2000" dirty="0"/>
              <a:t>We </a:t>
            </a:r>
            <a:r>
              <a:rPr lang="nl-NL" sz="2000" b="1" u="sng" dirty="0" err="1"/>
              <a:t>saw</a:t>
            </a:r>
            <a:r>
              <a:rPr lang="nl-NL" sz="2000" dirty="0"/>
              <a:t> a film.		We </a:t>
            </a:r>
            <a:r>
              <a:rPr lang="nl-NL" sz="2000" b="1" u="sng" dirty="0" err="1">
                <a:solidFill>
                  <a:srgbClr val="FF0000"/>
                </a:solidFill>
              </a:rPr>
              <a:t>didn’t</a:t>
            </a:r>
            <a:r>
              <a:rPr lang="nl-NL" sz="2000" b="1" u="sng" dirty="0"/>
              <a:t> </a:t>
            </a:r>
            <a:r>
              <a:rPr lang="nl-NL" sz="2000" b="1" u="sng" dirty="0" err="1"/>
              <a:t>see</a:t>
            </a:r>
            <a:r>
              <a:rPr lang="nl-NL" sz="2000" b="1" u="sng" dirty="0"/>
              <a:t> </a:t>
            </a:r>
            <a:r>
              <a:rPr lang="nl-NL" sz="2000" dirty="0"/>
              <a:t>a film.</a:t>
            </a:r>
          </a:p>
          <a:p>
            <a:pPr>
              <a:buNone/>
            </a:pPr>
            <a:r>
              <a:rPr lang="nl-NL" sz="2000" dirty="0"/>
              <a:t>He </a:t>
            </a:r>
            <a:r>
              <a:rPr lang="nl-NL" sz="2000" b="1" u="sng" dirty="0" err="1"/>
              <a:t>worked</a:t>
            </a:r>
            <a:r>
              <a:rPr lang="nl-NL" sz="2000" dirty="0"/>
              <a:t> hard. 		He </a:t>
            </a:r>
            <a:r>
              <a:rPr lang="nl-NL" sz="2000" b="1" u="sng" dirty="0" err="1">
                <a:solidFill>
                  <a:srgbClr val="FF0000"/>
                </a:solidFill>
              </a:rPr>
              <a:t>didn’t</a:t>
            </a:r>
            <a:r>
              <a:rPr lang="nl-NL" sz="2000" b="1" u="sng" dirty="0">
                <a:solidFill>
                  <a:srgbClr val="FF0000"/>
                </a:solidFill>
              </a:rPr>
              <a:t> </a:t>
            </a:r>
            <a:r>
              <a:rPr lang="nl-NL" sz="2000" b="1" u="sng" dirty="0" err="1"/>
              <a:t>work</a:t>
            </a:r>
            <a:r>
              <a:rPr lang="nl-NL" sz="2000" b="1" u="sng" dirty="0"/>
              <a:t> </a:t>
            </a:r>
            <a:r>
              <a:rPr lang="nl-NL" sz="2000" dirty="0"/>
              <a:t>hard.</a:t>
            </a:r>
          </a:p>
          <a:p>
            <a:pPr marL="109728" indent="0">
              <a:buNone/>
            </a:pPr>
            <a:br>
              <a:rPr lang="nl-NL" sz="2400" dirty="0"/>
            </a:br>
            <a:endParaRPr lang="nl-NL" sz="2000" dirty="0"/>
          </a:p>
        </p:txBody>
      </p:sp>
      <p:pic>
        <p:nvPicPr>
          <p:cNvPr id="7" name="Picture 2" descr="http://www.clipartbest.com/cliparts/Kin/E4g/KinE4gpiq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47880"/>
            <a:ext cx="1010400" cy="10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39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 txBox="1">
            <a:spLocks/>
          </p:cNvSpPr>
          <p:nvPr/>
        </p:nvSpPr>
        <p:spPr>
          <a:xfrm>
            <a:off x="457200" y="26977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dirty="0"/>
              <a:t>Past Simple			    </a:t>
            </a:r>
            <a:r>
              <a:rPr lang="nl-NL" sz="4800" dirty="0">
                <a:solidFill>
                  <a:srgbClr val="0070C0"/>
                </a:solidFill>
              </a:rPr>
              <a:t>?</a:t>
            </a:r>
            <a:r>
              <a:rPr lang="nl-NL" dirty="0"/>
              <a:t> </a:t>
            </a:r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jdelijke aanduiding voor inhoud 1"/>
          <p:cNvSpPr txBox="1">
            <a:spLocks/>
          </p:cNvSpPr>
          <p:nvPr/>
        </p:nvSpPr>
        <p:spPr>
          <a:xfrm>
            <a:off x="457200" y="1412776"/>
            <a:ext cx="8229600" cy="468397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nl-NL" sz="2400" b="1" dirty="0"/>
          </a:p>
          <a:p>
            <a:r>
              <a:rPr lang="nl-NL" sz="2400" b="1" dirty="0" err="1"/>
              <a:t>Questions</a:t>
            </a:r>
            <a:r>
              <a:rPr lang="nl-NL" sz="2400" b="1" dirty="0"/>
              <a:t>: </a:t>
            </a:r>
          </a:p>
          <a:p>
            <a:pPr algn="ctr">
              <a:buNone/>
            </a:pPr>
            <a:r>
              <a:rPr lang="nl-NL" sz="2400" b="1" dirty="0" err="1"/>
              <a:t>did</a:t>
            </a:r>
            <a:r>
              <a:rPr lang="nl-NL" sz="2400" b="1" dirty="0"/>
              <a:t> + </a:t>
            </a:r>
            <a:r>
              <a:rPr lang="nl-NL" sz="2400" b="1" dirty="0" err="1"/>
              <a:t>infinitive</a:t>
            </a:r>
            <a:endParaRPr lang="nl-NL" sz="2400" b="1" dirty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endParaRPr lang="nl-NL" sz="2000" i="1" dirty="0"/>
          </a:p>
          <a:p>
            <a:pPr>
              <a:buNone/>
            </a:pPr>
            <a:r>
              <a:rPr lang="nl-NL" sz="2000" i="1" dirty="0" err="1"/>
              <a:t>Examples</a:t>
            </a:r>
            <a:r>
              <a:rPr lang="nl-NL" sz="2000" i="1" dirty="0"/>
              <a:t>:</a:t>
            </a:r>
          </a:p>
          <a:p>
            <a:pPr>
              <a:buNone/>
            </a:pPr>
            <a:r>
              <a:rPr lang="nl-NL" sz="2000" dirty="0"/>
              <a:t>I </a:t>
            </a:r>
            <a:r>
              <a:rPr lang="nl-NL" sz="2000" b="1" u="sng" dirty="0" err="1"/>
              <a:t>walked</a:t>
            </a:r>
            <a:r>
              <a:rPr lang="nl-NL" sz="2000" dirty="0"/>
              <a:t> home. 		</a:t>
            </a:r>
            <a:r>
              <a:rPr lang="nl-NL" sz="2000" b="1" u="sng" dirty="0" err="1"/>
              <a:t>Did</a:t>
            </a:r>
            <a:r>
              <a:rPr lang="nl-NL" sz="2000" dirty="0"/>
              <a:t> </a:t>
            </a: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b="1" u="sng" dirty="0"/>
              <a:t>walk</a:t>
            </a:r>
            <a:r>
              <a:rPr lang="nl-NL" sz="2000" dirty="0"/>
              <a:t> home?</a:t>
            </a:r>
          </a:p>
          <a:p>
            <a:pPr>
              <a:buNone/>
            </a:pPr>
            <a:r>
              <a:rPr lang="nl-NL" sz="2000" dirty="0" err="1"/>
              <a:t>She</a:t>
            </a:r>
            <a:r>
              <a:rPr lang="nl-NL" sz="2000" dirty="0"/>
              <a:t> </a:t>
            </a:r>
            <a:r>
              <a:rPr lang="nl-NL" sz="2000" b="1" u="sng" dirty="0"/>
              <a:t>gave</a:t>
            </a:r>
            <a:r>
              <a:rPr lang="nl-NL" sz="2000" dirty="0"/>
              <a:t> </a:t>
            </a:r>
            <a:r>
              <a:rPr lang="nl-NL" sz="2000" dirty="0" err="1"/>
              <a:t>him</a:t>
            </a:r>
            <a:r>
              <a:rPr lang="nl-NL" sz="2000" dirty="0"/>
              <a:t> a kiss. 		</a:t>
            </a:r>
            <a:r>
              <a:rPr lang="nl-NL" sz="2000" b="1" u="sng" dirty="0" err="1"/>
              <a:t>Did</a:t>
            </a:r>
            <a:r>
              <a:rPr lang="nl-NL" sz="2000" dirty="0"/>
              <a:t> </a:t>
            </a:r>
            <a:r>
              <a:rPr lang="nl-NL" sz="2000" dirty="0" err="1"/>
              <a:t>she</a:t>
            </a:r>
            <a:r>
              <a:rPr lang="nl-NL" sz="2000" dirty="0"/>
              <a:t> </a:t>
            </a:r>
            <a:r>
              <a:rPr lang="nl-NL" sz="2000" b="1" u="sng" dirty="0" err="1"/>
              <a:t>give</a:t>
            </a:r>
            <a:r>
              <a:rPr lang="nl-NL" sz="2000" dirty="0"/>
              <a:t> </a:t>
            </a:r>
            <a:r>
              <a:rPr lang="nl-NL" sz="2000" dirty="0" err="1"/>
              <a:t>him</a:t>
            </a:r>
            <a:r>
              <a:rPr lang="nl-NL" sz="2000" dirty="0"/>
              <a:t> a kiss?</a:t>
            </a:r>
          </a:p>
          <a:p>
            <a:pPr>
              <a:buNone/>
            </a:pPr>
            <a:r>
              <a:rPr lang="nl-NL" sz="2000" dirty="0"/>
              <a:t>We </a:t>
            </a:r>
            <a:r>
              <a:rPr lang="nl-NL" sz="2000" b="1" u="sng" dirty="0" err="1"/>
              <a:t>saw</a:t>
            </a:r>
            <a:r>
              <a:rPr lang="nl-NL" sz="2000" dirty="0"/>
              <a:t> a film. 		</a:t>
            </a:r>
            <a:r>
              <a:rPr lang="nl-NL" sz="2000" b="1" u="sng" dirty="0" err="1"/>
              <a:t>Did</a:t>
            </a:r>
            <a:r>
              <a:rPr lang="nl-NL" sz="2000" dirty="0"/>
              <a:t> we </a:t>
            </a:r>
            <a:r>
              <a:rPr lang="nl-NL" sz="2000" b="1" u="sng" dirty="0" err="1"/>
              <a:t>see</a:t>
            </a:r>
            <a:r>
              <a:rPr lang="nl-NL" sz="2000" dirty="0"/>
              <a:t> a film?</a:t>
            </a:r>
          </a:p>
          <a:p>
            <a:pPr>
              <a:buNone/>
            </a:pPr>
            <a:r>
              <a:rPr lang="nl-NL" sz="2000" dirty="0"/>
              <a:t>He </a:t>
            </a:r>
            <a:r>
              <a:rPr lang="nl-NL" sz="2000" b="1" u="sng" dirty="0" err="1"/>
              <a:t>worked</a:t>
            </a:r>
            <a:r>
              <a:rPr lang="nl-NL" sz="2000" dirty="0"/>
              <a:t> hard. 		</a:t>
            </a:r>
            <a:r>
              <a:rPr lang="nl-NL" sz="2000" b="1" u="sng" dirty="0" err="1"/>
              <a:t>Did</a:t>
            </a:r>
            <a:r>
              <a:rPr lang="nl-NL" sz="2000" dirty="0"/>
              <a:t> he </a:t>
            </a:r>
            <a:r>
              <a:rPr lang="nl-NL" sz="2000" b="1" u="sng" dirty="0" err="1"/>
              <a:t>work</a:t>
            </a:r>
            <a:r>
              <a:rPr lang="nl-NL" sz="2000" dirty="0"/>
              <a:t> hard?</a:t>
            </a:r>
          </a:p>
          <a:p>
            <a:pPr marL="109728" indent="0">
              <a:buNone/>
            </a:pPr>
            <a:br>
              <a:rPr lang="nl-NL" sz="2400" dirty="0"/>
            </a:br>
            <a:endParaRPr lang="nl-NL" sz="2000" dirty="0"/>
          </a:p>
        </p:txBody>
      </p:sp>
      <p:pic>
        <p:nvPicPr>
          <p:cNvPr id="8" name="Picture 2" descr="http://s3.amazonaws.com/beZambee/smiley_images/289/6e7fd88531c08e9ff2bfeb777c09b3c56e46efee.png?13241094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508" y="269776"/>
            <a:ext cx="1233103" cy="1233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16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400" b="1" dirty="0"/>
              <a:t>Extra </a:t>
            </a:r>
            <a:r>
              <a:rPr lang="nl-NL" sz="2400" b="1" dirty="0" err="1"/>
              <a:t>practise</a:t>
            </a:r>
            <a:r>
              <a:rPr lang="nl-NL" sz="2400" b="1" dirty="0"/>
              <a:t>:</a:t>
            </a:r>
          </a:p>
          <a:p>
            <a:endParaRPr lang="nl-NL" sz="1800" dirty="0"/>
          </a:p>
          <a:p>
            <a:pPr>
              <a:buNone/>
            </a:pPr>
            <a:r>
              <a:rPr lang="nl-NL" sz="1800" dirty="0">
                <a:hlinkClick r:id="rId2"/>
              </a:rPr>
              <a:t>http://www.ego4u.com/en/cram-up/grammar/simple-past/exercises?04</a:t>
            </a:r>
            <a:endParaRPr lang="nl-NL" sz="1800" dirty="0"/>
          </a:p>
          <a:p>
            <a:pPr>
              <a:buNone/>
            </a:pPr>
            <a:endParaRPr lang="nl-NL" sz="1800" dirty="0">
              <a:hlinkClick r:id="rId3"/>
            </a:endParaRPr>
          </a:p>
          <a:p>
            <a:pPr>
              <a:buNone/>
            </a:pPr>
            <a:r>
              <a:rPr lang="nl-NL" sz="1800" dirty="0">
                <a:hlinkClick r:id="rId4"/>
              </a:rPr>
              <a:t>http://www.ego4u.com/en/cram-up/grammar/simple-past/exercises?06</a:t>
            </a:r>
            <a:endParaRPr lang="nl-NL" sz="1800" dirty="0">
              <a:hlinkClick r:id="rId3"/>
            </a:endParaRPr>
          </a:p>
          <a:p>
            <a:pPr>
              <a:buNone/>
            </a:pPr>
            <a:endParaRPr lang="nl-NL" sz="1800" dirty="0">
              <a:hlinkClick r:id="rId3"/>
            </a:endParaRPr>
          </a:p>
          <a:p>
            <a:pPr>
              <a:buNone/>
            </a:pPr>
            <a:r>
              <a:rPr lang="nl-NL" sz="1800" dirty="0">
                <a:hlinkClick r:id="rId3"/>
              </a:rPr>
              <a:t>http://www.ego4u.com/en/cram-up/grammar/simple-past/exercises</a:t>
            </a:r>
            <a:endParaRPr lang="nl-NL" sz="1800" dirty="0"/>
          </a:p>
          <a:p>
            <a:pPr>
              <a:buNone/>
            </a:pPr>
            <a:endParaRPr lang="nl-NL" sz="1800" dirty="0"/>
          </a:p>
          <a:p>
            <a:pPr>
              <a:buNone/>
            </a:pPr>
            <a:r>
              <a:rPr lang="nl-NL" sz="1800" dirty="0">
                <a:hlinkClick r:id="rId5"/>
              </a:rPr>
              <a:t>http://www.learnenglish.be/gr2_pasi_ex6.htm</a:t>
            </a:r>
            <a:endParaRPr lang="nl-NL" sz="1800" dirty="0"/>
          </a:p>
          <a:p>
            <a:pPr>
              <a:buNone/>
            </a:pPr>
            <a:endParaRPr lang="nl-NL" sz="1800" dirty="0"/>
          </a:p>
          <a:p>
            <a:pPr>
              <a:buNone/>
            </a:pPr>
            <a:r>
              <a:rPr lang="nl-NL" sz="1800" dirty="0">
                <a:hlinkClick r:id="rId6"/>
              </a:rPr>
              <a:t>http://www.eslgamesplus.com/irregular-past-simple-spelling-activity-online-for-esl/</a:t>
            </a:r>
            <a:endParaRPr lang="nl-NL" sz="1800" dirty="0"/>
          </a:p>
          <a:p>
            <a:endParaRPr lang="nl-NL" sz="1800" dirty="0"/>
          </a:p>
          <a:p>
            <a:r>
              <a:rPr lang="nl-NL" sz="2400" b="1" dirty="0"/>
              <a:t>Extra </a:t>
            </a:r>
            <a:r>
              <a:rPr lang="nl-NL" sz="2400" b="1" dirty="0" err="1"/>
              <a:t>explanation</a:t>
            </a:r>
            <a:r>
              <a:rPr lang="nl-NL" sz="2400" b="1" dirty="0"/>
              <a:t>:</a:t>
            </a:r>
          </a:p>
          <a:p>
            <a:endParaRPr lang="nl-NL" sz="1800" b="1" dirty="0"/>
          </a:p>
          <a:p>
            <a:pPr marL="68580" indent="0">
              <a:buNone/>
            </a:pPr>
            <a:r>
              <a:rPr lang="nl-NL" sz="1800" dirty="0">
                <a:hlinkClick r:id="rId7"/>
              </a:rPr>
              <a:t>http://www2.thiememeulenhoff.nl/msite-newinterface/file.asp?fileid=23552</a:t>
            </a:r>
            <a:r>
              <a:rPr lang="nl-NL" sz="1800" dirty="0"/>
              <a:t>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Simple </a:t>
            </a:r>
            <a:r>
              <a:rPr lang="nl-NL" dirty="0" err="1"/>
              <a:t>practise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34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400" b="1" dirty="0"/>
          </a:p>
          <a:p>
            <a:r>
              <a:rPr lang="nl-NL" sz="2400" b="1" dirty="0" err="1"/>
              <a:t>Use</a:t>
            </a:r>
            <a:r>
              <a:rPr lang="nl-NL" sz="2400" b="1" dirty="0"/>
              <a:t>:</a:t>
            </a:r>
          </a:p>
          <a:p>
            <a:endParaRPr lang="nl-NL" sz="2400" b="1" dirty="0"/>
          </a:p>
          <a:p>
            <a:pPr algn="ctr">
              <a:buNone/>
            </a:pPr>
            <a:r>
              <a:rPr lang="nl-NL" sz="2400" b="1" dirty="0"/>
              <a:t>Past actions </a:t>
            </a:r>
            <a:r>
              <a:rPr lang="nl-NL" sz="2400" b="1" dirty="0" err="1"/>
              <a:t>that</a:t>
            </a:r>
            <a:r>
              <a:rPr lang="nl-NL" sz="2400" b="1" dirty="0"/>
              <a:t> are </a:t>
            </a:r>
            <a:r>
              <a:rPr lang="nl-NL" sz="2400" b="1" dirty="0" err="1"/>
              <a:t>now</a:t>
            </a:r>
            <a:r>
              <a:rPr lang="nl-NL" sz="2400" b="1" dirty="0"/>
              <a:t> </a:t>
            </a:r>
            <a:r>
              <a:rPr lang="nl-NL" sz="2400" b="1" dirty="0" err="1"/>
              <a:t>finished</a:t>
            </a:r>
            <a:r>
              <a:rPr lang="nl-NL" sz="2400" b="1" dirty="0"/>
              <a:t> </a:t>
            </a:r>
          </a:p>
          <a:p>
            <a:pPr algn="ctr">
              <a:buNone/>
            </a:pPr>
            <a:r>
              <a:rPr lang="nl-NL" sz="2400" b="1" dirty="0" err="1"/>
              <a:t>and</a:t>
            </a:r>
            <a:r>
              <a:rPr lang="nl-NL" sz="2400" b="1" dirty="0"/>
              <a:t> have </a:t>
            </a:r>
            <a:r>
              <a:rPr lang="nl-NL" sz="2400" b="1" dirty="0" err="1"/>
              <a:t>duration</a:t>
            </a:r>
            <a:endParaRPr lang="nl-NL" sz="2400" b="1" dirty="0"/>
          </a:p>
          <a:p>
            <a:pPr algn="ctr">
              <a:buNone/>
            </a:pPr>
            <a:r>
              <a:rPr lang="nl-NL" sz="2400" b="1" dirty="0"/>
              <a:t>(</a:t>
            </a:r>
            <a:r>
              <a:rPr lang="nl-NL" sz="2400" b="1" dirty="0" err="1"/>
              <a:t>often</a:t>
            </a:r>
            <a:r>
              <a:rPr lang="nl-NL" sz="2400" b="1" dirty="0"/>
              <a:t> </a:t>
            </a:r>
            <a:r>
              <a:rPr lang="nl-NL" sz="2400" b="1" dirty="0" err="1"/>
              <a:t>with</a:t>
            </a:r>
            <a:r>
              <a:rPr lang="nl-NL" sz="2400" b="1" dirty="0"/>
              <a:t> time </a:t>
            </a:r>
            <a:r>
              <a:rPr lang="nl-NL" sz="2400" b="1" dirty="0" err="1"/>
              <a:t>expression</a:t>
            </a:r>
            <a:r>
              <a:rPr lang="nl-NL" sz="2400" b="1" dirty="0"/>
              <a:t>)</a:t>
            </a:r>
          </a:p>
          <a:p>
            <a:pPr>
              <a:buNone/>
            </a:pPr>
            <a:endParaRPr lang="nl-NL" sz="2400" dirty="0"/>
          </a:p>
          <a:p>
            <a:pPr>
              <a:buNone/>
            </a:pPr>
            <a:r>
              <a:rPr lang="nl-NL" sz="1800" i="1" dirty="0" err="1"/>
              <a:t>Examples</a:t>
            </a:r>
            <a:r>
              <a:rPr lang="nl-NL" sz="1800" i="1" dirty="0"/>
              <a:t>: </a:t>
            </a:r>
          </a:p>
          <a:p>
            <a:pPr>
              <a:buNone/>
            </a:pPr>
            <a:r>
              <a:rPr lang="nl-NL" sz="1800" dirty="0"/>
              <a:t>It </a:t>
            </a:r>
            <a:r>
              <a:rPr lang="nl-NL" sz="1800" b="1" u="sng" dirty="0">
                <a:solidFill>
                  <a:srgbClr val="00B050"/>
                </a:solidFill>
              </a:rPr>
              <a:t>was</a:t>
            </a:r>
            <a:r>
              <a:rPr lang="nl-NL" sz="1800" b="1" u="sng" dirty="0"/>
              <a:t> </a:t>
            </a:r>
            <a:r>
              <a:rPr lang="nl-NL" sz="1800" b="1" u="sng" dirty="0" err="1"/>
              <a:t>rain</a:t>
            </a:r>
            <a:r>
              <a:rPr lang="nl-NL" sz="1800" b="1" u="sng" dirty="0" err="1">
                <a:solidFill>
                  <a:srgbClr val="0070C0"/>
                </a:solidFill>
              </a:rPr>
              <a:t>ing</a:t>
            </a:r>
            <a:r>
              <a:rPr lang="nl-NL" sz="1800" b="1" u="sng" dirty="0"/>
              <a:t> </a:t>
            </a:r>
            <a:r>
              <a:rPr lang="nl-NL" sz="1800" dirty="0" err="1"/>
              <a:t>all</a:t>
            </a:r>
            <a:r>
              <a:rPr lang="nl-NL" sz="1800" dirty="0"/>
              <a:t> </a:t>
            </a:r>
            <a:r>
              <a:rPr lang="nl-NL" sz="1800" dirty="0" err="1"/>
              <a:t>day</a:t>
            </a:r>
            <a:r>
              <a:rPr lang="nl-NL" sz="1800" dirty="0"/>
              <a:t>.</a:t>
            </a:r>
          </a:p>
          <a:p>
            <a:pPr>
              <a:buNone/>
            </a:pPr>
            <a:r>
              <a:rPr lang="nl-NL" sz="1800" dirty="0" err="1"/>
              <a:t>Yesterday</a:t>
            </a:r>
            <a:r>
              <a:rPr lang="nl-NL" sz="1800" dirty="0"/>
              <a:t> evening, I </a:t>
            </a:r>
            <a:r>
              <a:rPr lang="nl-NL" sz="1800" b="1" u="sng" dirty="0">
                <a:solidFill>
                  <a:srgbClr val="00B050"/>
                </a:solidFill>
              </a:rPr>
              <a:t>was </a:t>
            </a:r>
            <a:r>
              <a:rPr lang="nl-NL" sz="1800" b="1" u="sng" dirty="0" err="1"/>
              <a:t>watch</a:t>
            </a:r>
            <a:r>
              <a:rPr lang="nl-NL" sz="1800" b="1" u="sng" dirty="0" err="1">
                <a:solidFill>
                  <a:srgbClr val="0070C0"/>
                </a:solidFill>
              </a:rPr>
              <a:t>ing</a:t>
            </a:r>
            <a:r>
              <a:rPr lang="nl-NL" sz="1800" b="1" u="sng" dirty="0"/>
              <a:t> </a:t>
            </a:r>
            <a:r>
              <a:rPr lang="nl-NL" sz="1800" dirty="0" err="1"/>
              <a:t>television</a:t>
            </a:r>
            <a:r>
              <a:rPr lang="nl-NL" sz="1800" dirty="0"/>
              <a:t>.</a:t>
            </a:r>
          </a:p>
          <a:p>
            <a:pPr>
              <a:buNone/>
            </a:pPr>
            <a:r>
              <a:rPr lang="nl-NL" sz="1800" dirty="0"/>
              <a:t>We </a:t>
            </a:r>
            <a:r>
              <a:rPr lang="nl-NL" sz="1800" b="1" u="sng" dirty="0" err="1">
                <a:solidFill>
                  <a:srgbClr val="00B050"/>
                </a:solidFill>
              </a:rPr>
              <a:t>were</a:t>
            </a:r>
            <a:r>
              <a:rPr lang="nl-NL" sz="1800" b="1" u="sng" dirty="0"/>
              <a:t> </a:t>
            </a:r>
            <a:r>
              <a:rPr lang="nl-NL" sz="1800" b="1" u="sng" dirty="0" err="1"/>
              <a:t>work</a:t>
            </a:r>
            <a:r>
              <a:rPr lang="nl-NL" sz="1800" b="1" u="sng" dirty="0" err="1">
                <a:solidFill>
                  <a:srgbClr val="0070C0"/>
                </a:solidFill>
              </a:rPr>
              <a:t>ing</a:t>
            </a:r>
            <a:r>
              <a:rPr lang="nl-NL" sz="1800" b="1" u="sng" dirty="0"/>
              <a:t> </a:t>
            </a:r>
            <a:r>
              <a:rPr lang="nl-NL" sz="1800" dirty="0"/>
              <a:t>in the garden. 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</a:t>
            </a:r>
            <a:r>
              <a:rPr lang="nl-NL" dirty="0" err="1"/>
              <a:t>Continuous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http://www.idioms4you.com/img/zz-z-past_continuous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4" t="25666" r="4470" b="8431"/>
          <a:stretch/>
        </p:blipFill>
        <p:spPr bwMode="auto">
          <a:xfrm>
            <a:off x="5605620" y="274638"/>
            <a:ext cx="3081180" cy="156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25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400" b="1" dirty="0"/>
          </a:p>
          <a:p>
            <a:r>
              <a:rPr lang="nl-NL" sz="2400" b="1" dirty="0"/>
              <a:t>Form:</a:t>
            </a:r>
          </a:p>
          <a:p>
            <a:endParaRPr lang="nl-NL" sz="2400" b="1" dirty="0"/>
          </a:p>
          <a:p>
            <a:pPr algn="ctr">
              <a:buNone/>
            </a:pPr>
            <a:r>
              <a:rPr lang="nl-NL" sz="2400" b="1" dirty="0">
                <a:solidFill>
                  <a:srgbClr val="00B050"/>
                </a:solidFill>
              </a:rPr>
              <a:t>was/</a:t>
            </a:r>
            <a:r>
              <a:rPr lang="nl-NL" sz="2400" b="1" dirty="0" err="1">
                <a:solidFill>
                  <a:srgbClr val="00B050"/>
                </a:solidFill>
              </a:rPr>
              <a:t>were</a:t>
            </a:r>
            <a:r>
              <a:rPr lang="nl-NL" sz="2400" b="1" dirty="0"/>
              <a:t> + </a:t>
            </a:r>
            <a:r>
              <a:rPr lang="nl-NL" sz="2400" b="1" dirty="0" err="1"/>
              <a:t>verb-</a:t>
            </a:r>
            <a:r>
              <a:rPr lang="nl-NL" sz="2400" b="1" dirty="0" err="1">
                <a:solidFill>
                  <a:srgbClr val="0070C0"/>
                </a:solidFill>
              </a:rPr>
              <a:t>ing</a:t>
            </a:r>
            <a:endParaRPr lang="nl-NL" sz="2400" b="1" dirty="0">
              <a:solidFill>
                <a:srgbClr val="0070C0"/>
              </a:solidFill>
            </a:endParaRPr>
          </a:p>
          <a:p>
            <a:pPr algn="ctr">
              <a:buNone/>
            </a:pPr>
            <a:endParaRPr lang="nl-NL" sz="2000" i="1" dirty="0"/>
          </a:p>
          <a:p>
            <a:pPr>
              <a:buNone/>
            </a:pPr>
            <a:r>
              <a:rPr lang="nl-NL" sz="2000" i="1" dirty="0" err="1"/>
              <a:t>Examples</a:t>
            </a:r>
            <a:r>
              <a:rPr lang="nl-NL" sz="2000" i="1" dirty="0"/>
              <a:t>:</a:t>
            </a:r>
          </a:p>
          <a:p>
            <a:pPr>
              <a:buNone/>
            </a:pPr>
            <a:r>
              <a:rPr lang="nl-NL" sz="2000" dirty="0"/>
              <a:t>I </a:t>
            </a:r>
            <a:r>
              <a:rPr lang="nl-NL" sz="2000" b="1" u="sng" dirty="0">
                <a:solidFill>
                  <a:srgbClr val="00B050"/>
                </a:solidFill>
              </a:rPr>
              <a:t>was</a:t>
            </a:r>
            <a:r>
              <a:rPr lang="nl-NL" sz="2000" b="1" u="sng" dirty="0"/>
              <a:t> </a:t>
            </a:r>
            <a:r>
              <a:rPr lang="nl-NL" sz="2000" b="1" u="sng" dirty="0" err="1"/>
              <a:t>work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dirty="0"/>
              <a:t>.</a:t>
            </a:r>
          </a:p>
          <a:p>
            <a:pPr>
              <a:buNone/>
            </a:pP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00B050"/>
                </a:solidFill>
              </a:rPr>
              <a:t>were</a:t>
            </a:r>
            <a:r>
              <a:rPr lang="nl-NL" sz="2000" b="1" u="sng" dirty="0">
                <a:solidFill>
                  <a:srgbClr val="00B050"/>
                </a:solidFill>
              </a:rPr>
              <a:t> </a:t>
            </a:r>
            <a:r>
              <a:rPr lang="nl-NL" sz="2000" b="1" u="sng" dirty="0" err="1"/>
              <a:t>dig</a:t>
            </a:r>
            <a:r>
              <a:rPr lang="nl-NL" sz="2000" b="1" u="sng" dirty="0" err="1">
                <a:solidFill>
                  <a:srgbClr val="0070C0"/>
                </a:solidFill>
              </a:rPr>
              <a:t>ging</a:t>
            </a:r>
            <a:r>
              <a:rPr lang="nl-NL" sz="2000" dirty="0"/>
              <a:t>.</a:t>
            </a:r>
          </a:p>
          <a:p>
            <a:pPr>
              <a:buNone/>
            </a:pPr>
            <a:r>
              <a:rPr lang="nl-NL" sz="2000" dirty="0"/>
              <a:t>He </a:t>
            </a:r>
            <a:r>
              <a:rPr lang="nl-NL" sz="2000" b="1" u="sng" dirty="0">
                <a:solidFill>
                  <a:srgbClr val="00B050"/>
                </a:solidFill>
              </a:rPr>
              <a:t>was</a:t>
            </a:r>
            <a:r>
              <a:rPr lang="nl-NL" sz="2000" b="1" u="sng" dirty="0"/>
              <a:t> </a:t>
            </a:r>
            <a:r>
              <a:rPr lang="nl-NL" sz="2000" b="1" u="sng" dirty="0" err="1"/>
              <a:t>go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dirty="0"/>
              <a:t>.</a:t>
            </a:r>
          </a:p>
          <a:p>
            <a:pPr>
              <a:buNone/>
            </a:pPr>
            <a:r>
              <a:rPr lang="nl-NL" sz="2000" dirty="0"/>
              <a:t>We </a:t>
            </a:r>
            <a:r>
              <a:rPr lang="nl-NL" sz="2000" b="1" u="sng" dirty="0" err="1">
                <a:solidFill>
                  <a:srgbClr val="00B050"/>
                </a:solidFill>
              </a:rPr>
              <a:t>were</a:t>
            </a:r>
            <a:r>
              <a:rPr lang="nl-NL" sz="2000" b="1" u="sng" dirty="0"/>
              <a:t> </a:t>
            </a:r>
            <a:r>
              <a:rPr lang="nl-NL" sz="2000" b="1" u="sng" dirty="0" err="1"/>
              <a:t>arriv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dirty="0"/>
              <a:t>.</a:t>
            </a:r>
          </a:p>
          <a:p>
            <a:pPr>
              <a:buNone/>
            </a:pPr>
            <a:r>
              <a:rPr lang="nl-NL" sz="2000" dirty="0" err="1"/>
              <a:t>They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00B050"/>
                </a:solidFill>
              </a:rPr>
              <a:t>were</a:t>
            </a:r>
            <a:r>
              <a:rPr lang="nl-NL" sz="2000" b="1" u="sng" dirty="0"/>
              <a:t> </a:t>
            </a:r>
            <a:r>
              <a:rPr lang="nl-NL" sz="2000" b="1" u="sng" dirty="0" err="1"/>
              <a:t>try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dirty="0"/>
              <a:t>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</a:t>
            </a:r>
            <a:r>
              <a:rPr lang="nl-NL" dirty="0" err="1"/>
              <a:t>Continuous</a:t>
            </a:r>
            <a:r>
              <a:rPr lang="nl-NL" dirty="0"/>
              <a:t>		</a:t>
            </a:r>
            <a:r>
              <a:rPr lang="nl-NL" sz="6000" dirty="0"/>
              <a:t>+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upload.wikimedia.org/wikipedia/commons/thumb/8/85/Smiley.svg/2000px-Smiley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028252" cy="102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430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 txBox="1">
            <a:spLocks/>
          </p:cNvSpPr>
          <p:nvPr/>
        </p:nvSpPr>
        <p:spPr>
          <a:xfrm>
            <a:off x="457200" y="26977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dirty="0"/>
              <a:t>Past </a:t>
            </a:r>
            <a:r>
              <a:rPr lang="nl-NL" dirty="0" err="1"/>
              <a:t>Continuous</a:t>
            </a:r>
            <a:r>
              <a:rPr lang="nl-NL" dirty="0"/>
              <a:t>		    </a:t>
            </a:r>
            <a:r>
              <a:rPr lang="nl-NL" sz="4800" dirty="0">
                <a:solidFill>
                  <a:srgbClr val="FF0000"/>
                </a:solidFill>
              </a:rPr>
              <a:t>-</a:t>
            </a:r>
            <a:r>
              <a:rPr lang="nl-NL" dirty="0"/>
              <a:t> </a:t>
            </a:r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8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jdelijke aanduiding voor inhoud 1"/>
          <p:cNvSpPr txBox="1">
            <a:spLocks/>
          </p:cNvSpPr>
          <p:nvPr/>
        </p:nvSpPr>
        <p:spPr>
          <a:xfrm>
            <a:off x="457200" y="1412776"/>
            <a:ext cx="8229600" cy="468397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nl-NL" sz="2400" b="1" dirty="0" err="1"/>
              <a:t>Negatives</a:t>
            </a:r>
            <a:r>
              <a:rPr lang="nl-NL" sz="2400" b="1" dirty="0"/>
              <a:t>:</a:t>
            </a:r>
          </a:p>
          <a:p>
            <a:endParaRPr lang="nl-NL" sz="2400" b="1" dirty="0"/>
          </a:p>
          <a:p>
            <a:pPr algn="ctr">
              <a:buNone/>
            </a:pPr>
            <a:r>
              <a:rPr lang="nl-NL" sz="2400" b="1" dirty="0" err="1">
                <a:solidFill>
                  <a:srgbClr val="00B050"/>
                </a:solidFill>
              </a:rPr>
              <a:t>was</a:t>
            </a:r>
            <a:r>
              <a:rPr lang="nl-NL" sz="2400" b="1" dirty="0" err="1">
                <a:solidFill>
                  <a:srgbClr val="FF0000"/>
                </a:solidFill>
              </a:rPr>
              <a:t>n’t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b="1" dirty="0"/>
              <a:t>/ </a:t>
            </a:r>
            <a:r>
              <a:rPr lang="nl-NL" sz="2400" b="1" dirty="0" err="1">
                <a:solidFill>
                  <a:srgbClr val="00B050"/>
                </a:solidFill>
              </a:rPr>
              <a:t>were</a:t>
            </a:r>
            <a:r>
              <a:rPr lang="nl-NL" sz="2400" b="1" dirty="0" err="1">
                <a:solidFill>
                  <a:srgbClr val="FF0000"/>
                </a:solidFill>
              </a:rPr>
              <a:t>n’t</a:t>
            </a:r>
            <a:r>
              <a:rPr lang="nl-NL" sz="2400" b="1" dirty="0"/>
              <a:t> + </a:t>
            </a:r>
            <a:r>
              <a:rPr lang="nl-NL" sz="2400" b="1" dirty="0" err="1"/>
              <a:t>verb-</a:t>
            </a:r>
            <a:r>
              <a:rPr lang="nl-NL" sz="2400" b="1" dirty="0" err="1">
                <a:solidFill>
                  <a:srgbClr val="0070C0"/>
                </a:solidFill>
              </a:rPr>
              <a:t>ing</a:t>
            </a:r>
            <a:endParaRPr lang="nl-NL" sz="2400" b="1" dirty="0">
              <a:solidFill>
                <a:srgbClr val="0070C0"/>
              </a:solidFill>
            </a:endParaRPr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endParaRPr lang="nl-NL" sz="2400" i="1" dirty="0"/>
          </a:p>
          <a:p>
            <a:pPr>
              <a:buNone/>
            </a:pPr>
            <a:r>
              <a:rPr lang="nl-NL" sz="2000" i="1" dirty="0" err="1"/>
              <a:t>Examples</a:t>
            </a:r>
            <a:r>
              <a:rPr lang="nl-NL" sz="2000" i="1" dirty="0"/>
              <a:t>:</a:t>
            </a:r>
          </a:p>
          <a:p>
            <a:pPr>
              <a:buNone/>
            </a:pPr>
            <a:r>
              <a:rPr lang="nl-NL" sz="2000" dirty="0"/>
              <a:t>I </a:t>
            </a:r>
            <a:r>
              <a:rPr lang="nl-NL" sz="2000" b="1" u="sng" dirty="0" err="1">
                <a:solidFill>
                  <a:srgbClr val="00B050"/>
                </a:solidFill>
              </a:rPr>
              <a:t>was</a:t>
            </a:r>
            <a:r>
              <a:rPr lang="nl-NL" sz="2000" b="1" u="sng" dirty="0" err="1">
                <a:solidFill>
                  <a:srgbClr val="FF0000"/>
                </a:solidFill>
              </a:rPr>
              <a:t>n’t</a:t>
            </a:r>
            <a:r>
              <a:rPr lang="nl-NL" sz="2000" b="1" u="sng" dirty="0"/>
              <a:t> </a:t>
            </a:r>
            <a:r>
              <a:rPr lang="nl-NL" sz="2000" b="1" u="sng" dirty="0" err="1"/>
              <a:t>work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b="1" u="sng" dirty="0"/>
              <a:t> </a:t>
            </a:r>
            <a:r>
              <a:rPr lang="nl-NL" sz="2000" dirty="0" err="1"/>
              <a:t>very</a:t>
            </a:r>
            <a:r>
              <a:rPr lang="nl-NL" sz="2000" dirty="0"/>
              <a:t> hard.</a:t>
            </a:r>
          </a:p>
          <a:p>
            <a:pPr>
              <a:buNone/>
            </a:pP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00B050"/>
                </a:solidFill>
              </a:rPr>
              <a:t>were</a:t>
            </a:r>
            <a:r>
              <a:rPr lang="nl-NL" sz="2000" b="1" u="sng" dirty="0" err="1">
                <a:solidFill>
                  <a:srgbClr val="FF0000"/>
                </a:solidFill>
              </a:rPr>
              <a:t>n’t</a:t>
            </a:r>
            <a:r>
              <a:rPr lang="nl-NL" sz="2000" b="1" u="sng" dirty="0"/>
              <a:t> think</a:t>
            </a:r>
            <a:r>
              <a:rPr lang="nl-NL" sz="2000" b="1" u="sng" dirty="0">
                <a:solidFill>
                  <a:srgbClr val="0070C0"/>
                </a:solidFill>
              </a:rPr>
              <a:t>ing</a:t>
            </a:r>
            <a:r>
              <a:rPr lang="nl-NL" sz="2000" dirty="0"/>
              <a:t>. </a:t>
            </a:r>
          </a:p>
          <a:p>
            <a:pPr>
              <a:buNone/>
            </a:pPr>
            <a:r>
              <a:rPr lang="nl-NL" sz="2000" dirty="0" err="1"/>
              <a:t>They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00B050"/>
                </a:solidFill>
              </a:rPr>
              <a:t>were</a:t>
            </a:r>
            <a:r>
              <a:rPr lang="nl-NL" sz="2000" b="1" u="sng" dirty="0" err="1">
                <a:solidFill>
                  <a:srgbClr val="FF0000"/>
                </a:solidFill>
              </a:rPr>
              <a:t>n’t</a:t>
            </a:r>
            <a:r>
              <a:rPr lang="nl-NL" sz="2000" b="1" u="sng" dirty="0"/>
              <a:t> </a:t>
            </a:r>
            <a:r>
              <a:rPr lang="nl-NL" sz="2000" b="1" u="sng" dirty="0" err="1"/>
              <a:t>try</a:t>
            </a:r>
            <a:r>
              <a:rPr lang="nl-NL" sz="2000" b="1" u="sng" dirty="0" err="1">
                <a:solidFill>
                  <a:srgbClr val="0070C0"/>
                </a:solidFill>
              </a:rPr>
              <a:t>ing</a:t>
            </a:r>
            <a:r>
              <a:rPr lang="nl-NL" sz="2000" dirty="0"/>
              <a:t>.</a:t>
            </a:r>
          </a:p>
          <a:p>
            <a:pPr>
              <a:buNone/>
            </a:pPr>
            <a:r>
              <a:rPr lang="nl-NL" sz="2000" dirty="0" err="1"/>
              <a:t>She</a:t>
            </a:r>
            <a:r>
              <a:rPr lang="nl-NL" sz="2000" dirty="0"/>
              <a:t> </a:t>
            </a:r>
            <a:r>
              <a:rPr lang="nl-NL" sz="2000" b="1" u="sng" dirty="0" err="1">
                <a:solidFill>
                  <a:srgbClr val="00B050"/>
                </a:solidFill>
              </a:rPr>
              <a:t>was</a:t>
            </a:r>
            <a:r>
              <a:rPr lang="nl-NL" sz="2000" b="1" u="sng" dirty="0" err="1">
                <a:solidFill>
                  <a:srgbClr val="FF0000"/>
                </a:solidFill>
              </a:rPr>
              <a:t>n’t</a:t>
            </a:r>
            <a:r>
              <a:rPr lang="nl-NL" sz="2000" b="1" u="sng" dirty="0"/>
              <a:t> </a:t>
            </a:r>
            <a:r>
              <a:rPr lang="nl-NL" sz="2000" b="1" u="sng" dirty="0" err="1"/>
              <a:t>swim</a:t>
            </a:r>
            <a:r>
              <a:rPr lang="nl-NL" sz="2000" b="1" u="sng" dirty="0" err="1">
                <a:solidFill>
                  <a:srgbClr val="0070C0"/>
                </a:solidFill>
              </a:rPr>
              <a:t>ming</a:t>
            </a:r>
            <a:r>
              <a:rPr lang="nl-NL" sz="2000" dirty="0"/>
              <a:t>.</a:t>
            </a:r>
          </a:p>
          <a:p>
            <a:pPr marL="109728" indent="0">
              <a:buNone/>
            </a:pPr>
            <a:br>
              <a:rPr lang="nl-NL" sz="2400" dirty="0"/>
            </a:br>
            <a:endParaRPr lang="nl-NL" sz="2000" dirty="0"/>
          </a:p>
        </p:txBody>
      </p:sp>
      <p:pic>
        <p:nvPicPr>
          <p:cNvPr id="7" name="Picture 2" descr="http://www.clipartbest.com/cliparts/Kin/E4g/KinE4gpiq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47880"/>
            <a:ext cx="1010400" cy="10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689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</TotalTime>
  <Words>546</Words>
  <Application>Microsoft Office PowerPoint</Application>
  <PresentationFormat>Diavoorstelling (4:3)</PresentationFormat>
  <Paragraphs>161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Concours</vt:lpstr>
      <vt:lpstr>Past Simple  &amp;  Past Continuous</vt:lpstr>
      <vt:lpstr>Past Simple</vt:lpstr>
      <vt:lpstr>Past Simple   +</vt:lpstr>
      <vt:lpstr>PowerPoint-presentatie</vt:lpstr>
      <vt:lpstr>PowerPoint-presentatie</vt:lpstr>
      <vt:lpstr>Past Simple practise</vt:lpstr>
      <vt:lpstr>Past Continuous</vt:lpstr>
      <vt:lpstr>Past Continuous  +</vt:lpstr>
      <vt:lpstr>PowerPoint-presentatie</vt:lpstr>
      <vt:lpstr>PowerPoint-presentatie</vt:lpstr>
      <vt:lpstr>Past Simple practise</vt:lpstr>
      <vt:lpstr>What’s the difference?</vt:lpstr>
      <vt:lpstr>Practise!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Simple</dc:title>
  <dc:creator>Yoeri van Helvoirt</dc:creator>
  <cp:lastModifiedBy>Helvoirt, Yoeri van</cp:lastModifiedBy>
  <cp:revision>15</cp:revision>
  <dcterms:created xsi:type="dcterms:W3CDTF">2015-05-06T10:33:54Z</dcterms:created>
  <dcterms:modified xsi:type="dcterms:W3CDTF">2019-08-21T08:35:30Z</dcterms:modified>
</cp:coreProperties>
</file>